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6" r:id="rId3"/>
    <p:sldId id="273" r:id="rId4"/>
    <p:sldId id="274" r:id="rId5"/>
    <p:sldId id="276" r:id="rId6"/>
    <p:sldId id="275" r:id="rId7"/>
    <p:sldId id="277" r:id="rId8"/>
    <p:sldId id="287" r:id="rId9"/>
    <p:sldId id="288" r:id="rId10"/>
    <p:sldId id="278" r:id="rId11"/>
    <p:sldId id="279" r:id="rId12"/>
    <p:sldId id="289" r:id="rId13"/>
    <p:sldId id="280" r:id="rId14"/>
    <p:sldId id="281" r:id="rId15"/>
    <p:sldId id="290" r:id="rId16"/>
    <p:sldId id="283" r:id="rId17"/>
    <p:sldId id="285" r:id="rId18"/>
    <p:sldId id="286" r:id="rId19"/>
    <p:sldId id="292" r:id="rId20"/>
    <p:sldId id="296" r:id="rId21"/>
    <p:sldId id="294" r:id="rId22"/>
    <p:sldId id="295" r:id="rId23"/>
    <p:sldId id="297" r:id="rId24"/>
    <p:sldId id="298" r:id="rId25"/>
    <p:sldId id="300" r:id="rId26"/>
    <p:sldId id="299" r:id="rId27"/>
    <p:sldId id="301" r:id="rId28"/>
    <p:sldId id="302" r:id="rId29"/>
    <p:sldId id="303" r:id="rId30"/>
    <p:sldId id="304" r:id="rId31"/>
    <p:sldId id="291" r:id="rId32"/>
    <p:sldId id="284" r:id="rId33"/>
    <p:sldId id="282"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9F928-8AEB-45F4-9598-3D08C9605A23}" type="datetimeFigureOut">
              <a:rPr lang="en-US" smtClean="0"/>
              <a:pPr/>
              <a:t>3/29/2011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1C455E-8E18-4309-9A8C-3802D6D6A4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CA6B5B-B07F-4016-854C-233EEAF494B2}"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05A3FE-7898-4F6C-B158-7061DA5AD19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E941E9-2985-457F-ADCD-F999CE2E503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6D41F2-3AE0-480B-AE68-EBBAAC1C576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21D42E-C36A-47A0-B1FF-691AE7B9D6C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8D9F80-74A1-4E0D-8A6D-9BBC82795D5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EBD71B-517C-40DC-A8B2-8548BA0E46E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A24BC21-1C50-4C54-81BB-9B0BABE15D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2F16BD1-7E84-4A27-8DF5-A03A0DA21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540D1B0-D466-46F5-A7AF-94F466F2A8D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47243F-214A-45B8-886A-2015F4C582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97C880-7626-4F10-866E-CB0C407A02A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D35BC43-D164-4A61-827D-6F8AB1AD6C4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23995" y="1371600"/>
            <a:ext cx="5096010" cy="3416320"/>
          </a:xfrm>
          <a:prstGeom prst="rect">
            <a:avLst/>
          </a:prstGeom>
          <a:noFill/>
        </p:spPr>
        <p:txBody>
          <a:bodyPr wrap="square" lIns="91440" tIns="45720" rIns="91440" bIns="45720">
            <a:spAutoFit/>
          </a:bodyPr>
          <a:lstStyle/>
          <a:p>
            <a:pPr algn="ct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Fayetteville</a:t>
            </a:r>
          </a:p>
          <a:p>
            <a:pPr algn="ctr"/>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Freethinkers</a:t>
            </a:r>
          </a:p>
          <a:p>
            <a:pPr algn="ctr"/>
            <a:endPar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March 2011</a:t>
            </a:r>
            <a:endParaRPr 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“Extra Visit” Hypothesis</a:t>
            </a:r>
            <a:endParaRPr lang="en-US" dirty="0"/>
          </a:p>
        </p:txBody>
      </p:sp>
      <p:sp>
        <p:nvSpPr>
          <p:cNvPr id="3" name="Content Placeholder 2"/>
          <p:cNvSpPr>
            <a:spLocks noGrp="1"/>
          </p:cNvSpPr>
          <p:nvPr>
            <p:ph idx="1"/>
          </p:nvPr>
        </p:nvSpPr>
        <p:spPr>
          <a:xfrm>
            <a:off x="457200" y="1219200"/>
            <a:ext cx="8382000" cy="4191000"/>
          </a:xfrm>
        </p:spPr>
        <p:txBody>
          <a:bodyPr/>
          <a:lstStyle/>
          <a:p>
            <a:r>
              <a:rPr lang="en-US" sz="2800" dirty="0">
                <a:solidFill>
                  <a:schemeClr val="tx1"/>
                </a:solidFill>
                <a:latin typeface="+mn-lt"/>
                <a:ea typeface="+mn-ea"/>
                <a:cs typeface="+mn-cs"/>
              </a:rPr>
              <a:t>Many </a:t>
            </a:r>
            <a:r>
              <a:rPr lang="en-US" sz="2800" dirty="0" err="1">
                <a:solidFill>
                  <a:schemeClr val="tx1"/>
                </a:solidFill>
                <a:latin typeface="+mn-lt"/>
                <a:ea typeface="+mn-ea"/>
                <a:cs typeface="+mn-cs"/>
              </a:rPr>
              <a:t>inerrantists</a:t>
            </a:r>
            <a:r>
              <a:rPr lang="en-US" sz="2800" dirty="0">
                <a:solidFill>
                  <a:schemeClr val="tx1"/>
                </a:solidFill>
                <a:latin typeface="+mn-lt"/>
                <a:ea typeface="+mn-ea"/>
                <a:cs typeface="+mn-cs"/>
              </a:rPr>
              <a:t> </a:t>
            </a:r>
            <a:r>
              <a:rPr lang="en-US" sz="2800" dirty="0" smtClean="0">
                <a:solidFill>
                  <a:schemeClr val="tx1"/>
                </a:solidFill>
                <a:latin typeface="+mn-lt"/>
                <a:ea typeface="+mn-ea"/>
                <a:cs typeface="+mn-cs"/>
              </a:rPr>
              <a:t>try to resolve this contradiction by claiming that Mary </a:t>
            </a:r>
            <a:r>
              <a:rPr lang="en-US" sz="2800" dirty="0">
                <a:solidFill>
                  <a:schemeClr val="tx1"/>
                </a:solidFill>
                <a:latin typeface="+mn-lt"/>
                <a:ea typeface="+mn-ea"/>
                <a:cs typeface="+mn-cs"/>
              </a:rPr>
              <a:t>Magdalene </a:t>
            </a:r>
            <a:r>
              <a:rPr lang="en-US" sz="2800" dirty="0" smtClean="0">
                <a:solidFill>
                  <a:schemeClr val="tx1"/>
                </a:solidFill>
                <a:latin typeface="+mn-lt"/>
                <a:ea typeface="+mn-ea"/>
                <a:cs typeface="+mn-cs"/>
              </a:rPr>
              <a:t>panicked </a:t>
            </a:r>
            <a:r>
              <a:rPr lang="en-US" sz="2800" dirty="0">
                <a:solidFill>
                  <a:schemeClr val="tx1"/>
                </a:solidFill>
                <a:latin typeface="+mn-lt"/>
                <a:ea typeface="+mn-ea"/>
                <a:cs typeface="+mn-cs"/>
              </a:rPr>
              <a:t>when she saw the empty tomb and ran to Peter </a:t>
            </a:r>
            <a:r>
              <a:rPr lang="en-US" sz="2800" i="1" dirty="0">
                <a:solidFill>
                  <a:schemeClr val="tx1"/>
                </a:solidFill>
                <a:latin typeface="+mn-lt"/>
                <a:ea typeface="+mn-ea"/>
                <a:cs typeface="+mn-cs"/>
              </a:rPr>
              <a:t>before</a:t>
            </a:r>
            <a:r>
              <a:rPr lang="en-US" sz="2800" dirty="0">
                <a:solidFill>
                  <a:schemeClr val="tx1"/>
                </a:solidFill>
                <a:latin typeface="+mn-lt"/>
                <a:ea typeface="+mn-ea"/>
                <a:cs typeface="+mn-cs"/>
              </a:rPr>
              <a:t> </a:t>
            </a:r>
            <a:r>
              <a:rPr lang="en-US" sz="2800" dirty="0" smtClean="0">
                <a:solidFill>
                  <a:schemeClr val="tx1"/>
                </a:solidFill>
                <a:latin typeface="+mn-lt"/>
                <a:ea typeface="+mn-ea"/>
                <a:cs typeface="+mn-cs"/>
              </a:rPr>
              <a:t>the announcement that </a:t>
            </a:r>
            <a:r>
              <a:rPr lang="en-US" sz="2800" dirty="0">
                <a:solidFill>
                  <a:schemeClr val="tx1"/>
                </a:solidFill>
                <a:latin typeface="+mn-lt"/>
                <a:ea typeface="+mn-ea"/>
                <a:cs typeface="+mn-cs"/>
              </a:rPr>
              <a:t>Jesus had </a:t>
            </a:r>
            <a:r>
              <a:rPr lang="en-US" sz="2800" dirty="0" smtClean="0">
                <a:solidFill>
                  <a:schemeClr val="tx1"/>
                </a:solidFill>
                <a:latin typeface="+mn-lt"/>
                <a:ea typeface="+mn-ea"/>
                <a:cs typeface="+mn-cs"/>
              </a:rPr>
              <a:t>risen</a:t>
            </a:r>
            <a:r>
              <a:rPr lang="en-US" sz="2800" dirty="0" smtClean="0"/>
              <a:t>, so she thought the body had been stolen.</a:t>
            </a:r>
            <a:endParaRPr lang="en-US" sz="2800" dirty="0" smtClean="0">
              <a:solidFill>
                <a:schemeClr val="tx1"/>
              </a:solidFill>
              <a:latin typeface="+mn-lt"/>
              <a:ea typeface="+mn-ea"/>
              <a:cs typeface="+mn-cs"/>
            </a:endParaRPr>
          </a:p>
          <a:p>
            <a:r>
              <a:rPr lang="en-US" sz="2800" dirty="0" smtClean="0"/>
              <a:t>Later, she returned and learned that Jesus had risen.</a:t>
            </a:r>
            <a:endParaRPr lang="en-US" sz="2800" dirty="0" smtClean="0">
              <a:solidFill>
                <a:schemeClr val="tx1"/>
              </a:solidFill>
              <a:latin typeface="+mn-lt"/>
              <a:ea typeface="+mn-ea"/>
              <a:cs typeface="+mn-cs"/>
            </a:endParaRPr>
          </a:p>
          <a:p>
            <a:r>
              <a:rPr lang="en-US" sz="2800" dirty="0" smtClean="0">
                <a:solidFill>
                  <a:schemeClr val="tx1"/>
                </a:solidFill>
                <a:latin typeface="+mn-lt"/>
                <a:ea typeface="+mn-ea"/>
                <a:cs typeface="+mn-cs"/>
              </a:rPr>
              <a:t> </a:t>
            </a:r>
            <a:r>
              <a:rPr lang="en-US" sz="2800" dirty="0">
                <a:solidFill>
                  <a:schemeClr val="tx1"/>
                </a:solidFill>
                <a:latin typeface="+mn-lt"/>
                <a:ea typeface="+mn-ea"/>
                <a:cs typeface="+mn-cs"/>
              </a:rPr>
              <a:t>This "explanation," however, is completely incompatible with Matthew's </a:t>
            </a:r>
            <a:r>
              <a:rPr lang="en-US" sz="2800" dirty="0" smtClean="0">
                <a:solidFill>
                  <a:schemeClr val="tx1"/>
                </a:solidFill>
                <a:latin typeface="+mn-lt"/>
                <a:ea typeface="+mn-ea"/>
                <a:cs typeface="+mn-cs"/>
              </a:rPr>
              <a:t>account</a:t>
            </a:r>
            <a:r>
              <a:rPr lang="en-US" sz="2800" dirty="0">
                <a:solidFill>
                  <a:schemeClr val="tx1"/>
                </a:solidFill>
                <a:latin typeface="+mn-lt"/>
                <a:ea typeface="+mn-ea"/>
                <a:cs typeface="+mn-cs"/>
              </a:rPr>
              <a:t>. </a:t>
            </a:r>
            <a:endParaRPr lang="en-US" sz="2800" dirty="0"/>
          </a:p>
        </p:txBody>
      </p:sp>
      <p:pic>
        <p:nvPicPr>
          <p:cNvPr id="4"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flipH="1">
            <a:off x="3124200" y="5715000"/>
            <a:ext cx="914400" cy="810158"/>
          </a:xfrm>
          <a:prstGeom prst="rect">
            <a:avLst/>
          </a:prstGeom>
          <a:noFill/>
        </p:spPr>
      </p:pic>
      <p:pic>
        <p:nvPicPr>
          <p:cNvPr id="5122" name="Picture 2" descr="C:\Users\Doug\AppData\Local\Microsoft\Windows\Temporary Internet Files\Content.IE5\Q1LUUZAL\MC900187155[1].wmf"/>
          <p:cNvPicPr>
            <a:picLocks noChangeAspect="1" noChangeArrowheads="1"/>
          </p:cNvPicPr>
          <p:nvPr/>
        </p:nvPicPr>
        <p:blipFill>
          <a:blip r:embed="rId3" cstate="print"/>
          <a:srcRect/>
          <a:stretch>
            <a:fillRect/>
          </a:stretch>
        </p:blipFill>
        <p:spPr bwMode="auto">
          <a:xfrm>
            <a:off x="838200" y="5791200"/>
            <a:ext cx="911220" cy="61604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Clr clrSpc="rgb">
                                      <p:cBhvr override="childStyle">
                                        <p:cTn id="6" dur="100" fill="hold"/>
                                        <p:tgtEl>
                                          <p:spTgt spid="5122"/>
                                        </p:tgtEl>
                                        <p:attrNameLst>
                                          <p:attrName>style.color</p:attrName>
                                        </p:attrNameLst>
                                      </p:cBhvr>
                                      <p:to>
                                        <a:schemeClr val="accent2"/>
                                      </p:to>
                                    </p:animClr>
                                    <p:animClr clrSpc="rgb">
                                      <p:cBhvr>
                                        <p:cTn id="7" dur="100" fill="hold"/>
                                        <p:tgtEl>
                                          <p:spTgt spid="5122"/>
                                        </p:tgtEl>
                                        <p:attrNameLst>
                                          <p:attrName>fillcolor</p:attrName>
                                        </p:attrNameLst>
                                      </p:cBhvr>
                                      <p:to>
                                        <a:schemeClr val="accent2"/>
                                      </p:to>
                                    </p:animClr>
                                    <p:set>
                                      <p:cBhvr>
                                        <p:cTn id="8" dur="100" fill="hold"/>
                                        <p:tgtEl>
                                          <p:spTgt spid="5122"/>
                                        </p:tgtEl>
                                        <p:attrNameLst>
                                          <p:attrName>fill.type</p:attrName>
                                        </p:attrNameLst>
                                      </p:cBhvr>
                                      <p:to>
                                        <p:strVal val="solid"/>
                                      </p:to>
                                    </p:set>
                                    <p:set>
                                      <p:cBhvr>
                                        <p:cTn id="9" dur="100" fill="hold"/>
                                        <p:tgtEl>
                                          <p:spTgt spid="5122"/>
                                        </p:tgtEl>
                                        <p:attrNameLst>
                                          <p:attrName>fill.on</p:attrName>
                                        </p:attrNameLst>
                                      </p:cBhvr>
                                      <p:to>
                                        <p:strVal val="true"/>
                                      </p:to>
                                    </p:set>
                                    <p:animRot by="120000">
                                      <p:cBhvr>
                                        <p:cTn id="10" dur="100" fill="hold">
                                          <p:stCondLst>
                                            <p:cond delay="0"/>
                                          </p:stCondLst>
                                        </p:cTn>
                                        <p:tgtEl>
                                          <p:spTgt spid="5122"/>
                                        </p:tgtEl>
                                        <p:attrNameLst>
                                          <p:attrName>r</p:attrName>
                                        </p:attrNameLst>
                                      </p:cBhvr>
                                    </p:animRot>
                                    <p:animRot by="-240000">
                                      <p:cBhvr>
                                        <p:cTn id="11" dur="200" fill="hold">
                                          <p:stCondLst>
                                            <p:cond delay="200"/>
                                          </p:stCondLst>
                                        </p:cTn>
                                        <p:tgtEl>
                                          <p:spTgt spid="5122"/>
                                        </p:tgtEl>
                                        <p:attrNameLst>
                                          <p:attrName>r</p:attrName>
                                        </p:attrNameLst>
                                      </p:cBhvr>
                                    </p:animRot>
                                    <p:animRot by="240000">
                                      <p:cBhvr>
                                        <p:cTn id="12" dur="200" fill="hold">
                                          <p:stCondLst>
                                            <p:cond delay="400"/>
                                          </p:stCondLst>
                                        </p:cTn>
                                        <p:tgtEl>
                                          <p:spTgt spid="5122"/>
                                        </p:tgtEl>
                                        <p:attrNameLst>
                                          <p:attrName>r</p:attrName>
                                        </p:attrNameLst>
                                      </p:cBhvr>
                                    </p:animRot>
                                    <p:animRot by="-240000">
                                      <p:cBhvr>
                                        <p:cTn id="13" dur="200" fill="hold">
                                          <p:stCondLst>
                                            <p:cond delay="600"/>
                                          </p:stCondLst>
                                        </p:cTn>
                                        <p:tgtEl>
                                          <p:spTgt spid="5122"/>
                                        </p:tgtEl>
                                        <p:attrNameLst>
                                          <p:attrName>r</p:attrName>
                                        </p:attrNameLst>
                                      </p:cBhvr>
                                    </p:animRot>
                                    <p:animRot by="120000">
                                      <p:cBhvr>
                                        <p:cTn id="14" dur="200" fill="hold">
                                          <p:stCondLst>
                                            <p:cond delay="800"/>
                                          </p:stCondLst>
                                        </p:cTn>
                                        <p:tgtEl>
                                          <p:spTgt spid="5122"/>
                                        </p:tgtEl>
                                        <p:attrNameLst>
                                          <p:attrName>r</p:attrName>
                                        </p:attrNameLst>
                                      </p:cBhvr>
                                    </p:animRot>
                                  </p:childTnLst>
                                </p:cTn>
                              </p:par>
                              <p:par>
                                <p:cTn id="15" presetID="63" presetClass="path" presetSubtype="0" accel="50000" decel="50000" fill="hold" nodeType="withEffect">
                                  <p:stCondLst>
                                    <p:cond delay="0"/>
                                  </p:stCondLst>
                                  <p:childTnLst>
                                    <p:animMotion origin="layout" path="M 3.33333E-6 3.395E-6 L 0.55 3.395E-6 " pathEditMode="relative" rAng="0" ptsTypes="AA">
                                      <p:cBhvr>
                                        <p:cTn id="16" dur="1000" fill="hold"/>
                                        <p:tgtEl>
                                          <p:spTgt spid="4"/>
                                        </p:tgtEl>
                                        <p:attrNameLst>
                                          <p:attrName>ppt_x</p:attrName>
                                          <p:attrName>ppt_y</p:attrName>
                                        </p:attrNameLst>
                                      </p:cBhvr>
                                      <p:rCtr x="275" y="0"/>
                                    </p:animMotion>
                                  </p:childTnLst>
                                </p:cTn>
                              </p:par>
                            </p:childTnLst>
                          </p:cTn>
                        </p:par>
                        <p:par>
                          <p:cTn id="17" fill="hold">
                            <p:stCondLst>
                              <p:cond delay="1000"/>
                            </p:stCondLst>
                            <p:childTnLst>
                              <p:par>
                                <p:cTn id="18" presetID="9" presetClass="exit" presetSubtype="0" fill="hold" nodeType="afterEffect">
                                  <p:stCondLst>
                                    <p:cond delay="0"/>
                                  </p:stCondLst>
                                  <p:childTnLst>
                                    <p:animEffect transition="out" filter="dissolv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Doug\AppData\Local\Microsoft\Windows\Temporary Internet Files\Content.IE5\CVU21P0H\MC900203148[1].wmf"/>
          <p:cNvPicPr>
            <a:picLocks noChangeAspect="1" noChangeArrowheads="1"/>
          </p:cNvPicPr>
          <p:nvPr/>
        </p:nvPicPr>
        <p:blipFill>
          <a:blip r:embed="rId2" cstate="print"/>
          <a:srcRect/>
          <a:stretch>
            <a:fillRect/>
          </a:stretch>
        </p:blipFill>
        <p:spPr bwMode="auto">
          <a:xfrm flipH="1">
            <a:off x="7990033" y="3962400"/>
            <a:ext cx="391967" cy="1219200"/>
          </a:xfrm>
          <a:prstGeom prst="rect">
            <a:avLst/>
          </a:prstGeom>
          <a:noFill/>
        </p:spPr>
      </p:pic>
      <p:sp>
        <p:nvSpPr>
          <p:cNvPr id="2" name="Title 1"/>
          <p:cNvSpPr>
            <a:spLocks noGrp="1"/>
          </p:cNvSpPr>
          <p:nvPr>
            <p:ph type="title"/>
          </p:nvPr>
        </p:nvSpPr>
        <p:spPr>
          <a:xfrm>
            <a:off x="457200" y="381000"/>
            <a:ext cx="8229600" cy="1036638"/>
          </a:xfrm>
        </p:spPr>
        <p:txBody>
          <a:bodyPr/>
          <a:lstStyle/>
          <a:p>
            <a:r>
              <a:rPr lang="en-US" sz="2800" dirty="0" smtClean="0"/>
              <a:t>Matthew: Mary Magdalene Didn’t Leave the Tomb Until </a:t>
            </a:r>
            <a:r>
              <a:rPr lang="en-US" sz="2800" i="1" dirty="0" smtClean="0"/>
              <a:t>After</a:t>
            </a:r>
            <a:r>
              <a:rPr lang="en-US" sz="2800" dirty="0" smtClean="0"/>
              <a:t> the Announcement by an Angel</a:t>
            </a:r>
            <a:endParaRPr lang="en-US" sz="2800" dirty="0"/>
          </a:p>
        </p:txBody>
      </p:sp>
      <p:sp>
        <p:nvSpPr>
          <p:cNvPr id="3" name="Content Placeholder 2"/>
          <p:cNvSpPr>
            <a:spLocks noGrp="1"/>
          </p:cNvSpPr>
          <p:nvPr>
            <p:ph idx="1"/>
          </p:nvPr>
        </p:nvSpPr>
        <p:spPr>
          <a:xfrm>
            <a:off x="304800" y="1447800"/>
            <a:ext cx="5638800" cy="5105400"/>
          </a:xfrm>
        </p:spPr>
        <p:txBody>
          <a:bodyPr/>
          <a:lstStyle/>
          <a:p>
            <a:pPr marL="1588" indent="-1588">
              <a:buNone/>
            </a:pPr>
            <a:r>
              <a:rPr lang="en-US" sz="2000" dirty="0" smtClean="0">
                <a:solidFill>
                  <a:schemeClr val="tx1"/>
                </a:solidFill>
                <a:latin typeface="+mn-lt"/>
                <a:ea typeface="+mn-ea"/>
                <a:cs typeface="+mn-cs"/>
              </a:rPr>
              <a:t>Matthew 28:1-6: </a:t>
            </a:r>
          </a:p>
          <a:p>
            <a:pPr marL="1588" indent="-1588">
              <a:buNone/>
            </a:pPr>
            <a:r>
              <a:rPr lang="en-US" sz="2000" dirty="0" smtClean="0">
                <a:solidFill>
                  <a:schemeClr val="tx1"/>
                </a:solidFill>
                <a:latin typeface="+mn-lt"/>
                <a:ea typeface="+mn-ea"/>
                <a:cs typeface="+mn-cs"/>
              </a:rPr>
              <a:t>“Now </a:t>
            </a:r>
            <a:r>
              <a:rPr lang="en-US" sz="2000" dirty="0">
                <a:solidFill>
                  <a:schemeClr val="tx1"/>
                </a:solidFill>
                <a:latin typeface="+mn-lt"/>
                <a:ea typeface="+mn-ea"/>
                <a:cs typeface="+mn-cs"/>
              </a:rPr>
              <a:t>after the Sabbath, as the first day of the week began to dawn, </a:t>
            </a:r>
            <a:r>
              <a:rPr lang="en-US" sz="2000" b="1" dirty="0">
                <a:solidFill>
                  <a:schemeClr val="tx1"/>
                </a:solidFill>
                <a:latin typeface="+mn-lt"/>
                <a:ea typeface="+mn-ea"/>
                <a:cs typeface="+mn-cs"/>
              </a:rPr>
              <a:t>MARY MAGDALENE AND THE OTHER MARY </a:t>
            </a:r>
            <a:r>
              <a:rPr lang="en-US" sz="2000" dirty="0">
                <a:solidFill>
                  <a:schemeClr val="tx1"/>
                </a:solidFill>
                <a:latin typeface="+mn-lt"/>
                <a:ea typeface="+mn-ea"/>
                <a:cs typeface="+mn-cs"/>
              </a:rPr>
              <a:t>came to see the tomb</a:t>
            </a:r>
            <a:r>
              <a:rPr lang="en-US" sz="2000" dirty="0" smtClean="0">
                <a:solidFill>
                  <a:schemeClr val="tx1"/>
                </a:solidFill>
                <a:latin typeface="+mn-lt"/>
                <a:ea typeface="+mn-ea"/>
                <a:cs typeface="+mn-cs"/>
              </a:rPr>
              <a:t>. </a:t>
            </a:r>
            <a:r>
              <a:rPr lang="en-US" sz="2000" dirty="0">
                <a:solidFill>
                  <a:schemeClr val="tx1"/>
                </a:solidFill>
                <a:latin typeface="+mn-lt"/>
                <a:ea typeface="+mn-ea"/>
                <a:cs typeface="+mn-cs"/>
              </a:rPr>
              <a:t>And behold, there was a great earthquake; for an angel of the Lord descended from heaven, and came and rolled back the stone from the door, and sat on it</a:t>
            </a:r>
            <a:r>
              <a:rPr lang="en-US" sz="2000" dirty="0" smtClean="0">
                <a:solidFill>
                  <a:schemeClr val="tx1"/>
                </a:solidFill>
                <a:latin typeface="+mn-lt"/>
                <a:ea typeface="+mn-ea"/>
                <a:cs typeface="+mn-cs"/>
              </a:rPr>
              <a:t>. </a:t>
            </a:r>
            <a:r>
              <a:rPr lang="en-US" sz="2000" dirty="0">
                <a:solidFill>
                  <a:schemeClr val="tx1"/>
                </a:solidFill>
                <a:latin typeface="+mn-lt"/>
                <a:ea typeface="+mn-ea"/>
                <a:cs typeface="+mn-cs"/>
              </a:rPr>
              <a:t>His countenance was like lightning, and his clothing as white as snow.  </a:t>
            </a:r>
            <a:r>
              <a:rPr lang="en-US" sz="2000" dirty="0" smtClean="0">
                <a:solidFill>
                  <a:schemeClr val="tx1"/>
                </a:solidFill>
                <a:latin typeface="+mn-lt"/>
                <a:ea typeface="+mn-ea"/>
                <a:cs typeface="+mn-cs"/>
              </a:rPr>
              <a:t>And </a:t>
            </a:r>
            <a:r>
              <a:rPr lang="en-US" sz="2000" dirty="0">
                <a:solidFill>
                  <a:schemeClr val="tx1"/>
                </a:solidFill>
                <a:latin typeface="+mn-lt"/>
                <a:ea typeface="+mn-ea"/>
                <a:cs typeface="+mn-cs"/>
              </a:rPr>
              <a:t>the guards shook for fear of him, and became like dead men.  </a:t>
            </a:r>
            <a:r>
              <a:rPr lang="en-US" sz="2000" dirty="0" smtClean="0">
                <a:solidFill>
                  <a:schemeClr val="tx1"/>
                </a:solidFill>
                <a:latin typeface="+mn-lt"/>
                <a:ea typeface="+mn-ea"/>
                <a:cs typeface="+mn-cs"/>
              </a:rPr>
              <a:t>But </a:t>
            </a:r>
            <a:r>
              <a:rPr lang="en-US" sz="2000" dirty="0">
                <a:solidFill>
                  <a:schemeClr val="tx1"/>
                </a:solidFill>
                <a:latin typeface="+mn-lt"/>
                <a:ea typeface="+mn-ea"/>
                <a:cs typeface="+mn-cs"/>
              </a:rPr>
              <a:t>the angel answered and said to </a:t>
            </a:r>
            <a:r>
              <a:rPr lang="en-US" sz="2000" b="1" dirty="0">
                <a:solidFill>
                  <a:schemeClr val="tx1"/>
                </a:solidFill>
                <a:latin typeface="+mn-lt"/>
                <a:ea typeface="+mn-ea"/>
                <a:cs typeface="+mn-cs"/>
              </a:rPr>
              <a:t>THE WOMEN</a:t>
            </a:r>
            <a:r>
              <a:rPr lang="en-US" sz="2000" dirty="0">
                <a:solidFill>
                  <a:schemeClr val="tx1"/>
                </a:solidFill>
                <a:latin typeface="+mn-lt"/>
                <a:ea typeface="+mn-ea"/>
                <a:cs typeface="+mn-cs"/>
              </a:rPr>
              <a:t>, </a:t>
            </a:r>
            <a:r>
              <a:rPr lang="en-US" sz="2000" dirty="0" smtClean="0">
                <a:solidFill>
                  <a:schemeClr val="tx1"/>
                </a:solidFill>
                <a:latin typeface="+mn-lt"/>
                <a:ea typeface="+mn-ea"/>
                <a:cs typeface="+mn-cs"/>
              </a:rPr>
              <a:t>‘Do </a:t>
            </a:r>
            <a:r>
              <a:rPr lang="en-US" sz="2000" dirty="0">
                <a:solidFill>
                  <a:schemeClr val="tx1"/>
                </a:solidFill>
                <a:latin typeface="+mn-lt"/>
                <a:ea typeface="+mn-ea"/>
                <a:cs typeface="+mn-cs"/>
              </a:rPr>
              <a:t>not be afraid, for I know that you seek Jesus who was crucified.  </a:t>
            </a:r>
            <a:r>
              <a:rPr lang="en-US" sz="2000" b="1" dirty="0" smtClean="0">
                <a:solidFill>
                  <a:srgbClr val="FF0000"/>
                </a:solidFill>
                <a:latin typeface="+mn-lt"/>
                <a:ea typeface="+mn-ea"/>
                <a:cs typeface="+mn-cs"/>
              </a:rPr>
              <a:t>He </a:t>
            </a:r>
            <a:r>
              <a:rPr lang="en-US" sz="2000" b="1" dirty="0">
                <a:solidFill>
                  <a:srgbClr val="FF0000"/>
                </a:solidFill>
                <a:latin typeface="+mn-lt"/>
                <a:ea typeface="+mn-ea"/>
                <a:cs typeface="+mn-cs"/>
              </a:rPr>
              <a:t>is not here; for He is risen, as He said</a:t>
            </a:r>
            <a:r>
              <a:rPr lang="en-US" sz="2000" b="1" dirty="0" smtClean="0">
                <a:solidFill>
                  <a:srgbClr val="FF0000"/>
                </a:solidFill>
                <a:latin typeface="+mn-lt"/>
                <a:ea typeface="+mn-ea"/>
                <a:cs typeface="+mn-cs"/>
              </a:rPr>
              <a:t>. </a:t>
            </a:r>
            <a:r>
              <a:rPr lang="en-US" sz="2000" dirty="0" smtClean="0">
                <a:solidFill>
                  <a:schemeClr val="tx1"/>
                </a:solidFill>
                <a:latin typeface="+mn-lt"/>
                <a:ea typeface="+mn-ea"/>
                <a:cs typeface="+mn-cs"/>
              </a:rPr>
              <a:t>Come, see the place where the Lord lay.’”</a:t>
            </a:r>
            <a:endParaRPr lang="en-US" sz="2000" dirty="0"/>
          </a:p>
        </p:txBody>
      </p:sp>
      <p:sp>
        <p:nvSpPr>
          <p:cNvPr id="4" name="TextBox 3"/>
          <p:cNvSpPr txBox="1"/>
          <p:nvPr/>
        </p:nvSpPr>
        <p:spPr>
          <a:xfrm>
            <a:off x="6400800" y="1752600"/>
            <a:ext cx="2438400" cy="2031325"/>
          </a:xfrm>
          <a:prstGeom prst="rect">
            <a:avLst/>
          </a:prstGeom>
          <a:noFill/>
          <a:ln>
            <a:solidFill>
              <a:schemeClr val="tx2"/>
            </a:solidFill>
          </a:ln>
        </p:spPr>
        <p:txBody>
          <a:bodyPr wrap="square" rtlCol="0">
            <a:spAutoFit/>
          </a:bodyPr>
          <a:lstStyle/>
          <a:p>
            <a:pPr algn="ctr"/>
            <a:r>
              <a:rPr lang="en-US" dirty="0" smtClean="0"/>
              <a:t>Matthew mentions only two women, one of which is Mary Magdalene.  So “the women” mentioned </a:t>
            </a:r>
            <a:r>
              <a:rPr lang="en-US" i="1" dirty="0" smtClean="0"/>
              <a:t>must</a:t>
            </a:r>
            <a:r>
              <a:rPr lang="en-US" dirty="0" smtClean="0"/>
              <a:t> include Mary Magdalene.</a:t>
            </a:r>
            <a:endParaRPr lang="en-US" dirty="0"/>
          </a:p>
        </p:txBody>
      </p:sp>
      <p:pic>
        <p:nvPicPr>
          <p:cNvPr id="4098" name="Picture 2" descr="C:\Users\Doug\AppData\Local\Microsoft\Windows\Temporary Internet Files\Content.IE5\OHCVKUFB\MC900194058[1].wmf"/>
          <p:cNvPicPr>
            <a:picLocks noChangeAspect="1" noChangeArrowheads="1"/>
          </p:cNvPicPr>
          <p:nvPr/>
        </p:nvPicPr>
        <p:blipFill>
          <a:blip r:embed="rId3" cstate="print"/>
          <a:srcRect/>
          <a:stretch>
            <a:fillRect/>
          </a:stretch>
        </p:blipFill>
        <p:spPr bwMode="auto">
          <a:xfrm>
            <a:off x="6553200" y="4038600"/>
            <a:ext cx="1954794" cy="1517870"/>
          </a:xfrm>
          <a:prstGeom prst="rect">
            <a:avLst/>
          </a:prstGeom>
          <a:noFill/>
        </p:spPr>
      </p:pic>
      <p:sp>
        <p:nvSpPr>
          <p:cNvPr id="7" name="12-Point Star 6"/>
          <p:cNvSpPr/>
          <p:nvPr/>
        </p:nvSpPr>
        <p:spPr>
          <a:xfrm>
            <a:off x="6705600" y="5715000"/>
            <a:ext cx="1752600" cy="914400"/>
          </a:xfrm>
          <a:prstGeom prst="star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34200" y="5867400"/>
            <a:ext cx="1371600" cy="523220"/>
          </a:xfrm>
          <a:prstGeom prst="rect">
            <a:avLst/>
          </a:prstGeom>
          <a:noFill/>
        </p:spPr>
        <p:txBody>
          <a:bodyPr wrap="square" rtlCol="0">
            <a:spAutoFit/>
          </a:bodyPr>
          <a:lstStyle/>
          <a:p>
            <a:pPr algn="ctr"/>
            <a:r>
              <a:rPr lang="en-US" sz="1400" dirty="0" smtClean="0"/>
              <a:t>This is all in the same visit!</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Doug\AppData\Local\Microsoft\Windows\Temporary Internet Files\Content.IE5\CVU21P0H\MC900203148[1].wmf"/>
          <p:cNvPicPr>
            <a:picLocks noChangeAspect="1" noChangeArrowheads="1"/>
          </p:cNvPicPr>
          <p:nvPr/>
        </p:nvPicPr>
        <p:blipFill>
          <a:blip r:embed="rId2" cstate="print"/>
          <a:srcRect/>
          <a:stretch>
            <a:fillRect/>
          </a:stretch>
        </p:blipFill>
        <p:spPr bwMode="auto">
          <a:xfrm flipH="1">
            <a:off x="8001000" y="5029200"/>
            <a:ext cx="304800" cy="948070"/>
          </a:xfrm>
          <a:prstGeom prst="rect">
            <a:avLst/>
          </a:prstGeom>
          <a:noFill/>
        </p:spPr>
      </p:pic>
      <p:sp>
        <p:nvSpPr>
          <p:cNvPr id="2" name="Title 1"/>
          <p:cNvSpPr>
            <a:spLocks noGrp="1"/>
          </p:cNvSpPr>
          <p:nvPr>
            <p:ph type="title"/>
          </p:nvPr>
        </p:nvSpPr>
        <p:spPr/>
        <p:txBody>
          <a:bodyPr/>
          <a:lstStyle/>
          <a:p>
            <a:r>
              <a:rPr lang="en-US" sz="2800" dirty="0" smtClean="0"/>
              <a:t>Matthew: Mary Magdalene Encountered the Risen Jesus </a:t>
            </a:r>
            <a:r>
              <a:rPr lang="en-US" sz="2800" i="1" dirty="0" smtClean="0"/>
              <a:t>Before</a:t>
            </a:r>
            <a:r>
              <a:rPr lang="en-US" sz="2800" dirty="0" smtClean="0"/>
              <a:t> Talking to the Disciples</a:t>
            </a:r>
            <a:endParaRPr lang="en-US" sz="2800" dirty="0"/>
          </a:p>
        </p:txBody>
      </p:sp>
      <p:sp>
        <p:nvSpPr>
          <p:cNvPr id="3" name="Content Placeholder 2"/>
          <p:cNvSpPr>
            <a:spLocks noGrp="1"/>
          </p:cNvSpPr>
          <p:nvPr>
            <p:ph idx="1"/>
          </p:nvPr>
        </p:nvSpPr>
        <p:spPr>
          <a:xfrm>
            <a:off x="381000" y="1447800"/>
            <a:ext cx="5181600" cy="4525963"/>
          </a:xfrm>
        </p:spPr>
        <p:txBody>
          <a:bodyPr/>
          <a:lstStyle/>
          <a:p>
            <a:pPr>
              <a:buNone/>
            </a:pPr>
            <a:r>
              <a:rPr lang="en-US" sz="2000" dirty="0" smtClean="0"/>
              <a:t>Matthew 28:7-10</a:t>
            </a:r>
          </a:p>
          <a:p>
            <a:pPr marL="1588" indent="-1588">
              <a:buNone/>
            </a:pPr>
            <a:r>
              <a:rPr lang="en-US" sz="2000" dirty="0" smtClean="0"/>
              <a:t>[The angel said] “’And go quickly and tell His disciples that He is risen from the dead, and indeed He is going before you into Galilee; there you will see Him. Behold,  I have told you.’ </a:t>
            </a:r>
            <a:r>
              <a:rPr lang="en-US" sz="2000" b="1" dirty="0" smtClean="0"/>
              <a:t>So THEY went out quickly </a:t>
            </a:r>
            <a:r>
              <a:rPr lang="en-US" sz="2000" dirty="0" smtClean="0"/>
              <a:t>from the tomb with fear and great joy, and ran to bring His disciples word.  </a:t>
            </a:r>
            <a:r>
              <a:rPr lang="en-US" sz="2000" b="1" dirty="0" smtClean="0"/>
              <a:t>And AS THEY WENT to tell His disciples, behold, Jesus met THEM </a:t>
            </a:r>
            <a:r>
              <a:rPr lang="en-US" sz="2000" dirty="0" smtClean="0"/>
              <a:t>saying, ‘Rejoice!’ So </a:t>
            </a:r>
            <a:r>
              <a:rPr lang="en-US" sz="2000" b="1" dirty="0" smtClean="0"/>
              <a:t>THEY</a:t>
            </a:r>
            <a:r>
              <a:rPr lang="en-US" sz="2000" dirty="0" smtClean="0"/>
              <a:t> came and held Him by the feet and worshiped Him. Then Jesus said to </a:t>
            </a:r>
            <a:r>
              <a:rPr lang="en-US" sz="2000" b="1" dirty="0" smtClean="0"/>
              <a:t>THEM</a:t>
            </a:r>
            <a:r>
              <a:rPr lang="en-US" sz="2000" dirty="0" smtClean="0"/>
              <a:t> ‘Do not be afraid. Go and tell My brethren to go to Galilee, and there they will see Me.’"</a:t>
            </a:r>
            <a:endParaRPr lang="en-US" sz="2000" dirty="0"/>
          </a:p>
        </p:txBody>
      </p:sp>
      <p:pic>
        <p:nvPicPr>
          <p:cNvPr id="25604" name="Picture 4" descr="C:\Users\Doug\AppData\Local\Microsoft\Windows\Temporary Internet Files\Content.IE5\H15FW8KN\MC900203098[1].wmf"/>
          <p:cNvPicPr>
            <a:picLocks noChangeAspect="1" noChangeArrowheads="1"/>
          </p:cNvPicPr>
          <p:nvPr/>
        </p:nvPicPr>
        <p:blipFill>
          <a:blip r:embed="rId3" cstate="print"/>
          <a:srcRect/>
          <a:stretch>
            <a:fillRect/>
          </a:stretch>
        </p:blipFill>
        <p:spPr bwMode="auto">
          <a:xfrm>
            <a:off x="7391400" y="5125706"/>
            <a:ext cx="853391" cy="1122694"/>
          </a:xfrm>
          <a:prstGeom prst="rect">
            <a:avLst/>
          </a:prstGeom>
          <a:noFill/>
        </p:spPr>
      </p:pic>
      <p:sp>
        <p:nvSpPr>
          <p:cNvPr id="8" name="TextBox 7"/>
          <p:cNvSpPr txBox="1"/>
          <p:nvPr/>
        </p:nvSpPr>
        <p:spPr>
          <a:xfrm>
            <a:off x="6553200" y="3170872"/>
            <a:ext cx="2133600" cy="1477328"/>
          </a:xfrm>
          <a:prstGeom prst="rect">
            <a:avLst/>
          </a:prstGeom>
          <a:noFill/>
          <a:ln>
            <a:solidFill>
              <a:schemeClr val="tx2"/>
            </a:solidFill>
          </a:ln>
        </p:spPr>
        <p:txBody>
          <a:bodyPr wrap="square" rtlCol="0">
            <a:spAutoFit/>
          </a:bodyPr>
          <a:lstStyle/>
          <a:p>
            <a:pPr algn="ctr"/>
            <a:r>
              <a:rPr lang="en-US" dirty="0" smtClean="0"/>
              <a:t>Mary Magdalene meets Jesus </a:t>
            </a:r>
            <a:r>
              <a:rPr lang="en-US" i="1" dirty="0" smtClean="0"/>
              <a:t>after</a:t>
            </a:r>
            <a:r>
              <a:rPr lang="en-US" dirty="0" smtClean="0"/>
              <a:t> leaving the tomb and </a:t>
            </a:r>
            <a:r>
              <a:rPr lang="en-US" i="1" dirty="0" smtClean="0"/>
              <a:t>before</a:t>
            </a:r>
            <a:r>
              <a:rPr lang="en-US" dirty="0" smtClean="0"/>
              <a:t> talking to the disciples</a:t>
            </a:r>
            <a:endParaRPr lang="en-US" dirty="0"/>
          </a:p>
        </p:txBody>
      </p:sp>
      <p:sp>
        <p:nvSpPr>
          <p:cNvPr id="9" name="Left Brace 8"/>
          <p:cNvSpPr/>
          <p:nvPr/>
        </p:nvSpPr>
        <p:spPr>
          <a:xfrm>
            <a:off x="5638800" y="3276600"/>
            <a:ext cx="457200" cy="1295400"/>
          </a:xfrm>
          <a:prstGeom prst="leftBrace">
            <a:avLst/>
          </a:prstGeom>
          <a:effectLst>
            <a:glow rad="101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12-Point Star 10"/>
          <p:cNvSpPr/>
          <p:nvPr/>
        </p:nvSpPr>
        <p:spPr>
          <a:xfrm>
            <a:off x="5334000" y="5562600"/>
            <a:ext cx="1828800" cy="990600"/>
          </a:xfrm>
          <a:prstGeom prst="star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62600" y="5791200"/>
            <a:ext cx="1371600" cy="523220"/>
          </a:xfrm>
          <a:prstGeom prst="rect">
            <a:avLst/>
          </a:prstGeom>
          <a:noFill/>
        </p:spPr>
        <p:txBody>
          <a:bodyPr wrap="square" rtlCol="0">
            <a:spAutoFit/>
          </a:bodyPr>
          <a:lstStyle/>
          <a:p>
            <a:pPr algn="ctr"/>
            <a:r>
              <a:rPr lang="en-US" sz="1400" dirty="0" smtClean="0"/>
              <a:t>This is all in the same visit!</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Women? Irrelevant!</a:t>
            </a:r>
            <a:endParaRPr lang="en-US" dirty="0"/>
          </a:p>
        </p:txBody>
      </p:sp>
      <p:sp>
        <p:nvSpPr>
          <p:cNvPr id="3" name="Content Placeholder 2"/>
          <p:cNvSpPr>
            <a:spLocks noGrp="1"/>
          </p:cNvSpPr>
          <p:nvPr>
            <p:ph idx="1"/>
          </p:nvPr>
        </p:nvSpPr>
        <p:spPr>
          <a:xfrm>
            <a:off x="457200" y="1371600"/>
            <a:ext cx="8229600" cy="4953000"/>
          </a:xfrm>
        </p:spPr>
        <p:txBody>
          <a:bodyPr/>
          <a:lstStyle/>
          <a:p>
            <a:r>
              <a:rPr lang="en-US" sz="2800" dirty="0" smtClean="0">
                <a:solidFill>
                  <a:schemeClr val="tx1"/>
                </a:solidFill>
                <a:latin typeface="+mn-lt"/>
                <a:ea typeface="+mn-ea"/>
                <a:cs typeface="+mn-cs"/>
              </a:rPr>
              <a:t>Mark </a:t>
            </a:r>
            <a:r>
              <a:rPr lang="en-US" sz="2800" dirty="0">
                <a:solidFill>
                  <a:schemeClr val="tx1"/>
                </a:solidFill>
                <a:latin typeface="+mn-lt"/>
                <a:ea typeface="+mn-ea"/>
                <a:cs typeface="+mn-cs"/>
              </a:rPr>
              <a:t>and Luke </a:t>
            </a:r>
            <a:r>
              <a:rPr lang="en-US" sz="2800" dirty="0" smtClean="0">
                <a:solidFill>
                  <a:schemeClr val="tx1"/>
                </a:solidFill>
                <a:latin typeface="+mn-lt"/>
                <a:ea typeface="+mn-ea"/>
                <a:cs typeface="+mn-cs"/>
              </a:rPr>
              <a:t>mention </a:t>
            </a:r>
            <a:r>
              <a:rPr lang="en-US" sz="2800" dirty="0">
                <a:solidFill>
                  <a:schemeClr val="tx1"/>
                </a:solidFill>
                <a:latin typeface="+mn-lt"/>
                <a:ea typeface="+mn-ea"/>
                <a:cs typeface="+mn-cs"/>
              </a:rPr>
              <a:t>up to five other </a:t>
            </a:r>
            <a:r>
              <a:rPr lang="en-US" sz="2800" dirty="0" smtClean="0">
                <a:solidFill>
                  <a:schemeClr val="tx1"/>
                </a:solidFill>
                <a:latin typeface="+mn-lt"/>
                <a:ea typeface="+mn-ea"/>
                <a:cs typeface="+mn-cs"/>
              </a:rPr>
              <a:t>women, but since Matthew's </a:t>
            </a:r>
            <a:r>
              <a:rPr lang="en-US" sz="2800" dirty="0">
                <a:solidFill>
                  <a:schemeClr val="tx1"/>
                </a:solidFill>
                <a:latin typeface="+mn-lt"/>
                <a:ea typeface="+mn-ea"/>
                <a:cs typeface="+mn-cs"/>
              </a:rPr>
              <a:t>narrative </a:t>
            </a:r>
            <a:r>
              <a:rPr lang="en-US" sz="2800" dirty="0" smtClean="0">
                <a:solidFill>
                  <a:schemeClr val="tx1"/>
                </a:solidFill>
                <a:latin typeface="+mn-lt"/>
                <a:ea typeface="+mn-ea"/>
                <a:cs typeface="+mn-cs"/>
              </a:rPr>
              <a:t>mentioned </a:t>
            </a:r>
            <a:r>
              <a:rPr lang="en-US" sz="2800" dirty="0">
                <a:solidFill>
                  <a:schemeClr val="tx1"/>
                </a:solidFill>
                <a:latin typeface="+mn-lt"/>
                <a:ea typeface="+mn-ea"/>
                <a:cs typeface="+mn-cs"/>
              </a:rPr>
              <a:t>only two women, </a:t>
            </a:r>
            <a:r>
              <a:rPr lang="en-US" sz="2800" dirty="0" smtClean="0">
                <a:solidFill>
                  <a:schemeClr val="tx1"/>
                </a:solidFill>
                <a:latin typeface="+mn-lt"/>
                <a:ea typeface="+mn-ea"/>
                <a:cs typeface="+mn-cs"/>
              </a:rPr>
              <a:t>"the </a:t>
            </a:r>
            <a:r>
              <a:rPr lang="en-US" sz="2800" dirty="0">
                <a:solidFill>
                  <a:schemeClr val="tx1"/>
                </a:solidFill>
                <a:latin typeface="+mn-lt"/>
                <a:ea typeface="+mn-ea"/>
                <a:cs typeface="+mn-cs"/>
              </a:rPr>
              <a:t>women" in </a:t>
            </a:r>
            <a:r>
              <a:rPr lang="en-US" sz="2800" dirty="0" smtClean="0"/>
              <a:t>Matthew’s</a:t>
            </a:r>
            <a:r>
              <a:rPr lang="en-US" sz="2800" dirty="0" smtClean="0">
                <a:solidFill>
                  <a:schemeClr val="tx1"/>
                </a:solidFill>
                <a:latin typeface="+mn-lt"/>
                <a:ea typeface="+mn-ea"/>
                <a:cs typeface="+mn-cs"/>
              </a:rPr>
              <a:t> </a:t>
            </a:r>
            <a:r>
              <a:rPr lang="en-US" sz="2800" dirty="0">
                <a:solidFill>
                  <a:schemeClr val="tx1"/>
                </a:solidFill>
                <a:latin typeface="+mn-lt"/>
                <a:ea typeface="+mn-ea"/>
                <a:cs typeface="+mn-cs"/>
              </a:rPr>
              <a:t>narrative grammatically </a:t>
            </a:r>
            <a:r>
              <a:rPr lang="en-US" sz="2800" i="1" dirty="0" smtClean="0">
                <a:solidFill>
                  <a:schemeClr val="tx1"/>
                </a:solidFill>
                <a:latin typeface="+mn-lt"/>
                <a:ea typeface="+mn-ea"/>
                <a:cs typeface="+mn-cs"/>
              </a:rPr>
              <a:t>has</a:t>
            </a:r>
            <a:r>
              <a:rPr lang="en-US" sz="2800" dirty="0" smtClean="0">
                <a:solidFill>
                  <a:schemeClr val="tx1"/>
                </a:solidFill>
                <a:latin typeface="+mn-lt"/>
                <a:ea typeface="+mn-ea"/>
                <a:cs typeface="+mn-cs"/>
              </a:rPr>
              <a:t> </a:t>
            </a:r>
            <a:r>
              <a:rPr lang="en-US" sz="2800" dirty="0" smtClean="0"/>
              <a:t>to refer to </a:t>
            </a:r>
            <a:r>
              <a:rPr lang="en-US" sz="2800" dirty="0" smtClean="0">
                <a:solidFill>
                  <a:schemeClr val="tx1"/>
                </a:solidFill>
                <a:latin typeface="+mn-lt"/>
                <a:ea typeface="+mn-ea"/>
                <a:cs typeface="+mn-cs"/>
              </a:rPr>
              <a:t>Mary </a:t>
            </a:r>
            <a:r>
              <a:rPr lang="en-US" sz="2800" dirty="0">
                <a:solidFill>
                  <a:schemeClr val="tx1"/>
                </a:solidFill>
                <a:latin typeface="+mn-lt"/>
                <a:ea typeface="+mn-ea"/>
                <a:cs typeface="+mn-cs"/>
              </a:rPr>
              <a:t>Magdalene and the other Mary. </a:t>
            </a:r>
            <a:endParaRPr lang="en-US" sz="2800" dirty="0" smtClean="0">
              <a:solidFill>
                <a:schemeClr val="tx1"/>
              </a:solidFill>
              <a:latin typeface="+mn-lt"/>
              <a:ea typeface="+mn-ea"/>
              <a:cs typeface="+mn-cs"/>
            </a:endParaRPr>
          </a:p>
          <a:p>
            <a:r>
              <a:rPr lang="en-US" sz="2800" dirty="0" smtClean="0">
                <a:solidFill>
                  <a:schemeClr val="tx1"/>
                </a:solidFill>
                <a:latin typeface="+mn-lt"/>
                <a:ea typeface="+mn-ea"/>
                <a:cs typeface="+mn-cs"/>
              </a:rPr>
              <a:t>Hence</a:t>
            </a:r>
            <a:r>
              <a:rPr lang="en-US" sz="2800" dirty="0">
                <a:solidFill>
                  <a:schemeClr val="tx1"/>
                </a:solidFill>
                <a:latin typeface="+mn-lt"/>
                <a:ea typeface="+mn-ea"/>
                <a:cs typeface="+mn-cs"/>
              </a:rPr>
              <a:t>, </a:t>
            </a:r>
            <a:r>
              <a:rPr lang="en-US" sz="2800" dirty="0" smtClean="0">
                <a:solidFill>
                  <a:schemeClr val="tx1"/>
                </a:solidFill>
                <a:latin typeface="+mn-lt"/>
                <a:ea typeface="+mn-ea"/>
                <a:cs typeface="+mn-cs"/>
              </a:rPr>
              <a:t>“the women,” including Mary Magdalene, heard of Jesus’ resurrection and met Jesus before reporting to the disciples.</a:t>
            </a:r>
          </a:p>
          <a:p>
            <a:r>
              <a:rPr lang="en-US" sz="2800" dirty="0" smtClean="0"/>
              <a:t>There is no room in Matthew’s narrative for an extra trip to the tomb between first learning of the resurrection and then meeting the disciples.</a:t>
            </a:r>
            <a:endParaRPr lang="en-US" sz="2800"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60438"/>
          </a:xfrm>
        </p:spPr>
        <p:txBody>
          <a:bodyPr/>
          <a:lstStyle/>
          <a:p>
            <a:r>
              <a:rPr lang="en-US" dirty="0" smtClean="0"/>
              <a:t>Another Trip </a:t>
            </a:r>
            <a:r>
              <a:rPr lang="en-US" i="1" dirty="0" smtClean="0"/>
              <a:t>Before</a:t>
            </a:r>
            <a:r>
              <a:rPr lang="en-US" dirty="0" smtClean="0"/>
              <a:t>?</a:t>
            </a:r>
            <a:endParaRPr lang="en-US" dirty="0"/>
          </a:p>
        </p:txBody>
      </p:sp>
      <p:sp>
        <p:nvSpPr>
          <p:cNvPr id="3" name="Content Placeholder 2"/>
          <p:cNvSpPr>
            <a:spLocks noGrp="1"/>
          </p:cNvSpPr>
          <p:nvPr>
            <p:ph idx="1"/>
          </p:nvPr>
        </p:nvSpPr>
        <p:spPr>
          <a:xfrm>
            <a:off x="457200" y="1219200"/>
            <a:ext cx="5715000" cy="5257800"/>
          </a:xfrm>
        </p:spPr>
        <p:txBody>
          <a:bodyPr/>
          <a:lstStyle/>
          <a:p>
            <a:r>
              <a:rPr lang="en-US" sz="2400" dirty="0" smtClean="0">
                <a:solidFill>
                  <a:schemeClr val="tx1"/>
                </a:solidFill>
                <a:latin typeface="+mn-lt"/>
                <a:ea typeface="+mn-ea"/>
                <a:cs typeface="+mn-cs"/>
              </a:rPr>
              <a:t>Some </a:t>
            </a:r>
            <a:r>
              <a:rPr lang="en-US" sz="2400" dirty="0" err="1" smtClean="0">
                <a:solidFill>
                  <a:schemeClr val="tx1"/>
                </a:solidFill>
                <a:latin typeface="+mn-lt"/>
                <a:ea typeface="+mn-ea"/>
                <a:cs typeface="+mn-cs"/>
              </a:rPr>
              <a:t>inerrantists</a:t>
            </a:r>
            <a:r>
              <a:rPr lang="en-US" sz="2400" dirty="0" smtClean="0">
                <a:solidFill>
                  <a:schemeClr val="tx1"/>
                </a:solidFill>
                <a:latin typeface="+mn-lt"/>
                <a:ea typeface="+mn-ea"/>
                <a:cs typeface="+mn-cs"/>
              </a:rPr>
              <a:t> say that Mary entered the tomb, saw it empty, left, and </a:t>
            </a:r>
            <a:r>
              <a:rPr lang="en-US" sz="2400" dirty="0" smtClean="0"/>
              <a:t>returned </a:t>
            </a:r>
            <a:r>
              <a:rPr lang="en-US" sz="2400" i="1" dirty="0" smtClean="0"/>
              <a:t>later</a:t>
            </a:r>
            <a:r>
              <a:rPr lang="en-US" sz="2400" dirty="0" smtClean="0"/>
              <a:t> </a:t>
            </a:r>
            <a:r>
              <a:rPr lang="en-US" sz="2400" dirty="0" smtClean="0">
                <a:solidFill>
                  <a:schemeClr val="tx1"/>
                </a:solidFill>
                <a:latin typeface="+mn-lt"/>
                <a:ea typeface="+mn-ea"/>
                <a:cs typeface="+mn-cs"/>
              </a:rPr>
              <a:t>to hear the announcement.</a:t>
            </a:r>
          </a:p>
          <a:p>
            <a:r>
              <a:rPr lang="en-US" sz="2400" dirty="0" smtClean="0"/>
              <a:t>This would look like this:</a:t>
            </a:r>
          </a:p>
          <a:p>
            <a:pPr lvl="1"/>
            <a:r>
              <a:rPr lang="en-US" sz="2400" dirty="0" smtClean="0">
                <a:solidFill>
                  <a:schemeClr val="tx1"/>
                </a:solidFill>
                <a:latin typeface="+mn-lt"/>
                <a:ea typeface="+mn-ea"/>
                <a:cs typeface="+mn-cs"/>
              </a:rPr>
              <a:t>Mary visits tomb and sees it empty.</a:t>
            </a:r>
          </a:p>
          <a:p>
            <a:pPr lvl="1"/>
            <a:r>
              <a:rPr lang="en-US" sz="2400" dirty="0" smtClean="0"/>
              <a:t>Mary leaves.</a:t>
            </a:r>
          </a:p>
          <a:p>
            <a:pPr lvl="1"/>
            <a:r>
              <a:rPr lang="en-US" sz="2400" dirty="0" smtClean="0">
                <a:solidFill>
                  <a:schemeClr val="tx1"/>
                </a:solidFill>
                <a:latin typeface="+mn-lt"/>
                <a:ea typeface="+mn-ea"/>
                <a:cs typeface="+mn-cs"/>
              </a:rPr>
              <a:t>Mary returns with other women.</a:t>
            </a:r>
          </a:p>
          <a:p>
            <a:pPr lvl="1"/>
            <a:r>
              <a:rPr lang="en-US" sz="2400" dirty="0" smtClean="0"/>
              <a:t>Mary re-enters tomb with the women and hears the announcement.</a:t>
            </a:r>
          </a:p>
          <a:p>
            <a:pPr lvl="1"/>
            <a:r>
              <a:rPr lang="en-US" sz="2400" dirty="0" smtClean="0">
                <a:solidFill>
                  <a:schemeClr val="tx1"/>
                </a:solidFill>
                <a:latin typeface="+mn-lt"/>
                <a:ea typeface="+mn-ea"/>
                <a:cs typeface="+mn-cs"/>
              </a:rPr>
              <a:t>Mary leaves again, etc.</a:t>
            </a:r>
          </a:p>
        </p:txBody>
      </p:sp>
      <p:pic>
        <p:nvPicPr>
          <p:cNvPr id="4"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flipH="1">
            <a:off x="6934200" y="1905000"/>
            <a:ext cx="914400" cy="810158"/>
          </a:xfrm>
          <a:prstGeom prst="rect">
            <a:avLst/>
          </a:prstGeom>
          <a:noFill/>
        </p:spPr>
      </p:pic>
      <p:pic>
        <p:nvPicPr>
          <p:cNvPr id="5"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a:off x="8077200" y="3048000"/>
            <a:ext cx="838200" cy="810158"/>
          </a:xfrm>
          <a:prstGeom prst="rect">
            <a:avLst/>
          </a:prstGeom>
          <a:noFill/>
        </p:spPr>
      </p:pic>
      <p:pic>
        <p:nvPicPr>
          <p:cNvPr id="6"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flipH="1">
            <a:off x="6400800" y="4114800"/>
            <a:ext cx="914400" cy="810158"/>
          </a:xfrm>
          <a:prstGeom prst="rect">
            <a:avLst/>
          </a:prstGeom>
          <a:noFill/>
        </p:spPr>
      </p:pic>
      <p:pic>
        <p:nvPicPr>
          <p:cNvPr id="7"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a:off x="7620000" y="5257800"/>
            <a:ext cx="990600" cy="8101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12000"/>
                                  </p:stCondLst>
                                  <p:childTnLst>
                                    <p:animMotion origin="layout" path="M -3.33333E-6 -3.98705E-6 L 0.10834 -0.00347 " pathEditMode="relative" rAng="0" ptsTypes="AA">
                                      <p:cBhvr>
                                        <p:cTn id="6" dur="5000" fill="hold"/>
                                        <p:tgtEl>
                                          <p:spTgt spid="4"/>
                                        </p:tgtEl>
                                        <p:attrNameLst>
                                          <p:attrName>ppt_x</p:attrName>
                                          <p:attrName>ppt_y</p:attrName>
                                        </p:attrNameLst>
                                      </p:cBhvr>
                                      <p:rCtr x="54" y="-2"/>
                                    </p:animMotion>
                                  </p:childTnLst>
                                </p:cTn>
                              </p:par>
                              <p:par>
                                <p:cTn id="7" presetID="63" presetClass="path" presetSubtype="0" accel="50000" decel="50000" fill="hold" nodeType="withEffect">
                                  <p:stCondLst>
                                    <p:cond delay="0"/>
                                  </p:stCondLst>
                                  <p:childTnLst>
                                    <p:animMotion origin="layout" path="M 1.11022E-16 8.78816E-7 L 0.15833 8.78816E-7 " pathEditMode="relative" rAng="0" ptsTypes="AA">
                                      <p:cBhvr>
                                        <p:cTn id="8" dur="3000" fill="hold"/>
                                        <p:tgtEl>
                                          <p:spTgt spid="6"/>
                                        </p:tgtEl>
                                        <p:attrNameLst>
                                          <p:attrName>ppt_x</p:attrName>
                                          <p:attrName>ppt_y</p:attrName>
                                        </p:attrNameLst>
                                      </p:cBhvr>
                                      <p:rCtr x="79" y="0"/>
                                    </p:animMotion>
                                  </p:childTnLst>
                                </p:cTn>
                              </p:par>
                              <p:par>
                                <p:cTn id="9" presetID="35" presetClass="path" presetSubtype="0" accel="50000" decel="50000" fill="hold" nodeType="withEffect">
                                  <p:stCondLst>
                                    <p:cond delay="0"/>
                                  </p:stCondLst>
                                  <p:childTnLst>
                                    <p:animMotion origin="layout" path="M 3.33333E-6 3.52451E-6 L -0.15417 -0.00347 " pathEditMode="relative" rAng="0" ptsTypes="AA">
                                      <p:cBhvr>
                                        <p:cTn id="10" dur="3000" fill="hold"/>
                                        <p:tgtEl>
                                          <p:spTgt spid="5"/>
                                        </p:tgtEl>
                                        <p:attrNameLst>
                                          <p:attrName>ppt_x</p:attrName>
                                          <p:attrName>ppt_y</p:attrName>
                                        </p:attrNameLst>
                                      </p:cBhvr>
                                      <p:rCtr x="-77" y="-2"/>
                                    </p:animMotion>
                                  </p:childTnLst>
                                </p:cTn>
                              </p:par>
                              <p:par>
                                <p:cTn id="11" presetID="35" presetClass="path" presetSubtype="0" accel="50000" decel="50000" fill="hold" nodeType="withEffect">
                                  <p:stCondLst>
                                    <p:cond delay="0"/>
                                  </p:stCondLst>
                                  <p:childTnLst>
                                    <p:animMotion origin="layout" path="M -0.07917 -0.00347 L -0.1875 -0.00347 " pathEditMode="relative" rAng="0" ptsTypes="AA">
                                      <p:cBhvr>
                                        <p:cTn id="12" dur="3000" fill="hold"/>
                                        <p:tgtEl>
                                          <p:spTgt spid="7"/>
                                        </p:tgtEl>
                                        <p:attrNameLst>
                                          <p:attrName>ppt_x</p:attrName>
                                          <p:attrName>ppt_y</p:attrName>
                                        </p:attrNameLst>
                                      </p:cBhvr>
                                      <p:rCtr x="-5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Precludes the Extra Visit</a:t>
            </a:r>
            <a:endParaRPr lang="en-US" dirty="0"/>
          </a:p>
        </p:txBody>
      </p:sp>
      <p:sp>
        <p:nvSpPr>
          <p:cNvPr id="3" name="Content Placeholder 2"/>
          <p:cNvSpPr>
            <a:spLocks noGrp="1"/>
          </p:cNvSpPr>
          <p:nvPr>
            <p:ph idx="1"/>
          </p:nvPr>
        </p:nvSpPr>
        <p:spPr>
          <a:xfrm>
            <a:off x="457200" y="1295400"/>
            <a:ext cx="8229600" cy="5257800"/>
          </a:xfrm>
        </p:spPr>
        <p:txBody>
          <a:bodyPr/>
          <a:lstStyle/>
          <a:p>
            <a:r>
              <a:rPr lang="en-US" sz="2400" dirty="0" smtClean="0"/>
              <a:t>Mark’s gospel rules out an earlier trip:</a:t>
            </a:r>
          </a:p>
          <a:p>
            <a:pPr lvl="1"/>
            <a:r>
              <a:rPr lang="en-US" sz="2000" dirty="0" smtClean="0"/>
              <a:t>"And very early on the first day of the week, when the sun had risen, they [Mary Magdalene, Mary the mother of James, and Salome] went to the tomb. </a:t>
            </a:r>
            <a:r>
              <a:rPr lang="en-US" sz="2000" b="1" dirty="0" smtClean="0"/>
              <a:t>They had been saying to one another, ‘Who will roll away the stone for us from the entrance to the tomb?’</a:t>
            </a:r>
            <a:r>
              <a:rPr lang="en-US" sz="2000" dirty="0" smtClean="0"/>
              <a:t>  When they looked up, they saw that the stone, which was very large, had already been rolled back.“ (Mark 16:2-4) </a:t>
            </a:r>
          </a:p>
          <a:p>
            <a:r>
              <a:rPr lang="en-US" sz="2400" i="1" dirty="0" smtClean="0"/>
              <a:t>On this same trip</a:t>
            </a:r>
            <a:r>
              <a:rPr lang="en-US" sz="2400" dirty="0" smtClean="0"/>
              <a:t>, they enter the tomb, find someone in there, and also hear that Jesus is risen. (Mark 16:5-6) </a:t>
            </a:r>
          </a:p>
          <a:p>
            <a:r>
              <a:rPr lang="en-US" sz="2400" dirty="0" smtClean="0"/>
              <a:t>If this had been Mary’s second trip into the tomb, they would have known that the stone was already rolled away.  Mary and the other women would not have been wondering who would roll away the stone.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Unassailable Contradiction</a:t>
            </a:r>
            <a:endParaRPr lang="en-US" dirty="0"/>
          </a:p>
        </p:txBody>
      </p:sp>
      <p:sp>
        <p:nvSpPr>
          <p:cNvPr id="3" name="Content Placeholder 2"/>
          <p:cNvSpPr>
            <a:spLocks noGrp="1"/>
          </p:cNvSpPr>
          <p:nvPr>
            <p:ph idx="1"/>
          </p:nvPr>
        </p:nvSpPr>
        <p:spPr>
          <a:xfrm>
            <a:off x="304800" y="1219200"/>
            <a:ext cx="8382000" cy="2819401"/>
          </a:xfrm>
        </p:spPr>
        <p:txBody>
          <a:bodyPr/>
          <a:lstStyle/>
          <a:p>
            <a:r>
              <a:rPr lang="en-US" dirty="0" smtClean="0"/>
              <a:t>Farrell Till’s “Mary Magdalene Problem” is a New Testament contradiction no one has been able to resolve.</a:t>
            </a:r>
          </a:p>
          <a:p>
            <a:r>
              <a:rPr lang="en-US" dirty="0" smtClean="0"/>
              <a:t>You can see Till debate this issue, and others, at his website: </a:t>
            </a:r>
            <a:r>
              <a:rPr lang="en-US" sz="2800" dirty="0" smtClean="0"/>
              <a:t>theskepticalreview.com</a:t>
            </a:r>
            <a:endParaRPr lang="en-US" sz="2800" dirty="0"/>
          </a:p>
        </p:txBody>
      </p:sp>
      <p:sp>
        <p:nvSpPr>
          <p:cNvPr id="4" name="TextBox 3"/>
          <p:cNvSpPr txBox="1"/>
          <p:nvPr/>
        </p:nvSpPr>
        <p:spPr>
          <a:xfrm>
            <a:off x="381000" y="4262497"/>
            <a:ext cx="8458200" cy="2062103"/>
          </a:xfrm>
          <a:prstGeom prst="rect">
            <a:avLst/>
          </a:prstGeom>
          <a:noFill/>
          <a:ln>
            <a:solidFill>
              <a:schemeClr val="tx1"/>
            </a:solidFill>
          </a:ln>
        </p:spPr>
        <p:txBody>
          <a:bodyPr wrap="square" rtlCol="0">
            <a:spAutoFit/>
          </a:bodyPr>
          <a:lstStyle/>
          <a:p>
            <a:pPr algn="ctr"/>
            <a:r>
              <a:rPr lang="en-US" sz="3200" dirty="0" smtClean="0"/>
              <a:t>The problem remains: Mary reports that Jesus’ body has been stolen, but angels have already told her that Jesus is resurrected—</a:t>
            </a:r>
            <a:r>
              <a:rPr lang="en-US" sz="3200" i="1" dirty="0" smtClean="0"/>
              <a:t>and she has just met the resurrected Jesus!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Contradictions</a:t>
            </a:r>
            <a:endParaRPr lang="en-US" dirty="0"/>
          </a:p>
        </p:txBody>
      </p:sp>
      <p:sp>
        <p:nvSpPr>
          <p:cNvPr id="3" name="Content Placeholder 2"/>
          <p:cNvSpPr>
            <a:spLocks noGrp="1"/>
          </p:cNvSpPr>
          <p:nvPr>
            <p:ph idx="1"/>
          </p:nvPr>
        </p:nvSpPr>
        <p:spPr>
          <a:xfrm>
            <a:off x="304800" y="1219200"/>
            <a:ext cx="8534400" cy="5105400"/>
          </a:xfrm>
        </p:spPr>
        <p:txBody>
          <a:bodyPr/>
          <a:lstStyle/>
          <a:p>
            <a:r>
              <a:rPr lang="en-US" dirty="0" smtClean="0"/>
              <a:t>How many women were the first to visit the tomb on the morning of the resurrection?</a:t>
            </a:r>
          </a:p>
          <a:p>
            <a:pPr lvl="1"/>
            <a:r>
              <a:rPr lang="en-US" b="1" dirty="0" smtClean="0"/>
              <a:t>John: One. </a:t>
            </a:r>
            <a:r>
              <a:rPr lang="en-US" dirty="0" smtClean="0"/>
              <a:t>"Mary Magdalene" (Jn. 20:1).</a:t>
            </a:r>
          </a:p>
          <a:p>
            <a:pPr lvl="1"/>
            <a:r>
              <a:rPr lang="en-US" b="1" dirty="0" smtClean="0"/>
              <a:t>Matthew: Two. </a:t>
            </a:r>
            <a:r>
              <a:rPr lang="en-US" dirty="0" smtClean="0"/>
              <a:t>"Mary Magdalene and the other Mary" (Mt. 28:1).</a:t>
            </a:r>
          </a:p>
          <a:p>
            <a:pPr lvl="1"/>
            <a:r>
              <a:rPr lang="en-US" b="1" dirty="0" smtClean="0"/>
              <a:t>Mark: Three. </a:t>
            </a:r>
            <a:r>
              <a:rPr lang="en-US" dirty="0" smtClean="0"/>
              <a:t>"Mary Magdalene, and Mary the mother of James, and Salome" (Mk. 16:1-2).</a:t>
            </a:r>
          </a:p>
          <a:p>
            <a:pPr lvl="1"/>
            <a:r>
              <a:rPr lang="en-US" b="1" dirty="0" smtClean="0"/>
              <a:t>Luke: Five </a:t>
            </a:r>
            <a:r>
              <a:rPr lang="en-US" b="1" i="1" dirty="0" smtClean="0"/>
              <a:t>or more</a:t>
            </a:r>
            <a:r>
              <a:rPr lang="en-US" b="1" dirty="0" smtClean="0"/>
              <a:t>. </a:t>
            </a:r>
            <a:r>
              <a:rPr lang="en-US" dirty="0" smtClean="0"/>
              <a:t>"Mary Magdalene, and Joanna, and Mary the mother of James, and other women" (</a:t>
            </a:r>
            <a:r>
              <a:rPr lang="en-US" dirty="0" err="1" smtClean="0"/>
              <a:t>Lk</a:t>
            </a:r>
            <a:r>
              <a:rPr lang="en-US" dirty="0" smtClean="0"/>
              <a:t>. 24:1-10).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1401762"/>
          </a:xfrm>
        </p:spPr>
        <p:txBody>
          <a:bodyPr/>
          <a:lstStyle/>
          <a:p>
            <a:r>
              <a:rPr lang="en-US" dirty="0" smtClean="0"/>
              <a:t>When Did the Mary/the Women Visit the Tomb That Morning?</a:t>
            </a:r>
            <a:endParaRPr lang="en-US" dirty="0"/>
          </a:p>
        </p:txBody>
      </p:sp>
      <p:sp>
        <p:nvSpPr>
          <p:cNvPr id="3" name="Content Placeholder 2"/>
          <p:cNvSpPr>
            <a:spLocks noGrp="1"/>
          </p:cNvSpPr>
          <p:nvPr>
            <p:ph idx="1"/>
          </p:nvPr>
        </p:nvSpPr>
        <p:spPr>
          <a:xfrm>
            <a:off x="457200" y="2743200"/>
            <a:ext cx="8229600" cy="1752600"/>
          </a:xfrm>
        </p:spPr>
        <p:txBody>
          <a:bodyPr/>
          <a:lstStyle/>
          <a:p>
            <a:r>
              <a:rPr lang="en-US" dirty="0" smtClean="0"/>
              <a:t>Mark: “Just after sunrise" (Mk. 16:2).</a:t>
            </a:r>
          </a:p>
          <a:p>
            <a:r>
              <a:rPr lang="en-US" dirty="0" smtClean="0"/>
              <a:t>John: "While it was still dark" (Jn. 20:1).</a:t>
            </a:r>
          </a:p>
          <a:p>
            <a:endParaRPr lang="en-US" dirty="0"/>
          </a:p>
        </p:txBody>
      </p:sp>
      <p:sp>
        <p:nvSpPr>
          <p:cNvPr id="4" name="TextBox 3"/>
          <p:cNvSpPr txBox="1"/>
          <p:nvPr/>
        </p:nvSpPr>
        <p:spPr>
          <a:xfrm>
            <a:off x="3657600" y="6096000"/>
            <a:ext cx="4724400" cy="369332"/>
          </a:xfrm>
          <a:prstGeom prst="rect">
            <a:avLst/>
          </a:prstGeom>
          <a:noFill/>
        </p:spPr>
        <p:txBody>
          <a:bodyPr wrap="square" rtlCol="0">
            <a:spAutoFit/>
          </a:bodyPr>
          <a:lstStyle/>
          <a:p>
            <a:r>
              <a:rPr lang="en-US" dirty="0" smtClean="0"/>
              <a:t>New International Version (NIV) translation.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457200" y="533400"/>
            <a:ext cx="8229600" cy="1143000"/>
          </a:xfrm>
        </p:spPr>
        <p:txBody>
          <a:bodyPr/>
          <a:lstStyle/>
          <a:p>
            <a:r>
              <a:rPr lang="en-US" dirty="0"/>
              <a:t>Where Was The </a:t>
            </a:r>
            <a:r>
              <a:rPr lang="en-US" dirty="0" smtClean="0"/>
              <a:t>Tomb Stone When Mary/the Women Arrive?</a:t>
            </a:r>
            <a:endParaRPr lang="en-US" dirty="0"/>
          </a:p>
        </p:txBody>
      </p:sp>
      <p:sp>
        <p:nvSpPr>
          <p:cNvPr id="199683" name="Rectangle 3"/>
          <p:cNvSpPr>
            <a:spLocks noGrp="1" noChangeArrowheads="1"/>
          </p:cNvSpPr>
          <p:nvPr>
            <p:ph type="body" idx="1"/>
          </p:nvPr>
        </p:nvSpPr>
        <p:spPr>
          <a:xfrm>
            <a:off x="457200" y="2057400"/>
            <a:ext cx="8229600" cy="4068763"/>
          </a:xfrm>
        </p:spPr>
        <p:txBody>
          <a:bodyPr/>
          <a:lstStyle/>
          <a:p>
            <a:pPr marL="2740025" indent="-2740025">
              <a:buSzPct val="85000"/>
              <a:buNone/>
            </a:pPr>
            <a:r>
              <a:rPr lang="en-US" dirty="0" smtClean="0"/>
              <a:t>Matthew 28:2: 	It was still in place.  The </a:t>
            </a:r>
            <a:r>
              <a:rPr lang="en-US" dirty="0"/>
              <a:t>women </a:t>
            </a:r>
            <a:r>
              <a:rPr lang="en-US" dirty="0" smtClean="0"/>
              <a:t>see </a:t>
            </a:r>
            <a:r>
              <a:rPr lang="en-US" dirty="0"/>
              <a:t>an angel descend and roll away the </a:t>
            </a:r>
            <a:r>
              <a:rPr lang="en-US" dirty="0" smtClean="0"/>
              <a:t>stone.</a:t>
            </a:r>
          </a:p>
          <a:p>
            <a:pPr marL="609600" indent="-609600">
              <a:buSzPct val="85000"/>
              <a:buNone/>
            </a:pPr>
            <a:r>
              <a:rPr lang="en-US" dirty="0" smtClean="0"/>
              <a:t>Mark 16:4: 	It was already rolled away.</a:t>
            </a:r>
          </a:p>
          <a:p>
            <a:pPr marL="609600" indent="-609600">
              <a:buSzPct val="85000"/>
              <a:buNone/>
            </a:pPr>
            <a:r>
              <a:rPr lang="en-US" dirty="0" smtClean="0"/>
              <a:t>Luke 24:2: 	It was already rolled away.</a:t>
            </a:r>
          </a:p>
          <a:p>
            <a:pPr marL="609600" indent="-609600">
              <a:buSzPct val="85000"/>
              <a:buNone/>
            </a:pPr>
            <a:r>
              <a:rPr lang="en-US" dirty="0" smtClean="0"/>
              <a:t>John 20:1: 	It was already </a:t>
            </a:r>
            <a:r>
              <a:rPr lang="en-US" dirty="0"/>
              <a:t>rolled </a:t>
            </a:r>
            <a:r>
              <a:rPr lang="en-US" dirty="0" smtClean="0"/>
              <a:t>away.</a:t>
            </a:r>
            <a:endParaRPr lang="en-US" dirty="0"/>
          </a:p>
          <a:p>
            <a:pPr marL="609600" indent="-609600">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j0098093"/>
          <p:cNvPicPr>
            <a:picLocks noChangeAspect="1" noChangeArrowheads="1"/>
          </p:cNvPicPr>
          <p:nvPr/>
        </p:nvPicPr>
        <p:blipFill>
          <a:blip r:embed="rId2" cstate="print"/>
          <a:srcRect/>
          <a:stretch>
            <a:fillRect/>
          </a:stretch>
        </p:blipFill>
        <p:spPr bwMode="auto">
          <a:xfrm>
            <a:off x="1295400" y="4038600"/>
            <a:ext cx="2438400" cy="2145004"/>
          </a:xfrm>
          <a:prstGeom prst="rect">
            <a:avLst/>
          </a:prstGeom>
          <a:noFill/>
        </p:spPr>
      </p:pic>
      <p:sp>
        <p:nvSpPr>
          <p:cNvPr id="2054" name="WordArt 6"/>
          <p:cNvSpPr>
            <a:spLocks noChangeArrowheads="1" noChangeShapeType="1" noTextEdit="1"/>
          </p:cNvSpPr>
          <p:nvPr/>
        </p:nvSpPr>
        <p:spPr bwMode="auto">
          <a:xfrm>
            <a:off x="1219200" y="1006475"/>
            <a:ext cx="7162800" cy="219392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Easter</a:t>
            </a:r>
          </a:p>
        </p:txBody>
      </p:sp>
      <p:sp>
        <p:nvSpPr>
          <p:cNvPr id="2055" name="WordArt 7"/>
          <p:cNvSpPr>
            <a:spLocks noChangeArrowheads="1" noChangeShapeType="1" noTextEdit="1"/>
          </p:cNvSpPr>
          <p:nvPr/>
        </p:nvSpPr>
        <p:spPr bwMode="auto">
          <a:xfrm>
            <a:off x="609600" y="228600"/>
            <a:ext cx="5105400" cy="762000"/>
          </a:xfrm>
          <a:prstGeom prst="rect">
            <a:avLst/>
          </a:prstGeom>
        </p:spPr>
        <p:txBody>
          <a:bodyPr wrap="none" fromWordArt="1">
            <a:prstTxWarp prst="textPlain">
              <a:avLst>
                <a:gd name="adj" fmla="val 50000"/>
              </a:avLst>
            </a:prstTxWarp>
          </a:bodyPr>
          <a:lstStyle/>
          <a:p>
            <a:pPr algn="ctr"/>
            <a:r>
              <a:rPr lang="en-US" sz="36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Problems with</a:t>
            </a:r>
            <a:endPar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endParaRPr>
          </a:p>
        </p:txBody>
      </p:sp>
      <p:pic>
        <p:nvPicPr>
          <p:cNvPr id="5" name="Picture 5" descr="j0098093"/>
          <p:cNvPicPr>
            <a:picLocks noChangeAspect="1" noChangeArrowheads="1"/>
          </p:cNvPicPr>
          <p:nvPr/>
        </p:nvPicPr>
        <p:blipFill>
          <a:blip r:embed="rId2" cstate="print"/>
          <a:srcRect/>
          <a:stretch>
            <a:fillRect/>
          </a:stretch>
        </p:blipFill>
        <p:spPr bwMode="auto">
          <a:xfrm flipH="1">
            <a:off x="5715000" y="4027196"/>
            <a:ext cx="2590800" cy="2145004"/>
          </a:xfrm>
          <a:prstGeom prst="rect">
            <a:avLst/>
          </a:prstGeom>
          <a:noFill/>
        </p:spPr>
      </p:pic>
      <p:sp>
        <p:nvSpPr>
          <p:cNvPr id="6" name="TextBox 5"/>
          <p:cNvSpPr txBox="1"/>
          <p:nvPr/>
        </p:nvSpPr>
        <p:spPr>
          <a:xfrm>
            <a:off x="3733800" y="3581400"/>
            <a:ext cx="2057400" cy="369332"/>
          </a:xfrm>
          <a:prstGeom prst="rect">
            <a:avLst/>
          </a:prstGeom>
          <a:noFill/>
        </p:spPr>
        <p:txBody>
          <a:bodyPr wrap="square" rtlCol="0">
            <a:spAutoFit/>
          </a:bodyPr>
          <a:lstStyle/>
          <a:p>
            <a:r>
              <a:rPr lang="en-US" dirty="0" smtClean="0"/>
              <a:t>By Doug Krueger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p:cTn id="7" dur="500" fill="hold"/>
                                        <p:tgtEl>
                                          <p:spTgt spid="2055"/>
                                        </p:tgtEl>
                                        <p:attrNameLst>
                                          <p:attrName>ppt_w</p:attrName>
                                        </p:attrNameLst>
                                      </p:cBhvr>
                                      <p:tavLst>
                                        <p:tav tm="0" fmla="#ppt_w*sin(2.5*pi*$)">
                                          <p:val>
                                            <p:fltVal val="0"/>
                                          </p:val>
                                        </p:tav>
                                        <p:tav tm="100000">
                                          <p:val>
                                            <p:fltVal val="1"/>
                                          </p:val>
                                        </p:tav>
                                      </p:tavLst>
                                    </p:anim>
                                    <p:anim calcmode="lin" valueType="num">
                                      <p:cBhvr>
                                        <p:cTn id="8" dur="500" fill="hold"/>
                                        <p:tgtEl>
                                          <p:spTgt spid="205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2054"/>
                                        </p:tgtEl>
                                        <p:attrNameLst>
                                          <p:attrName>style.visibility</p:attrName>
                                        </p:attrNameLst>
                                      </p:cBhvr>
                                      <p:to>
                                        <p:strVal val="visible"/>
                                      </p:to>
                                    </p:set>
                                    <p:anim calcmode="lin" valueType="num">
                                      <p:cBhvr>
                                        <p:cTn id="12" dur="500" fill="hold"/>
                                        <p:tgtEl>
                                          <p:spTgt spid="2054"/>
                                        </p:tgtEl>
                                        <p:attrNameLst>
                                          <p:attrName>ppt_w</p:attrName>
                                        </p:attrNameLst>
                                      </p:cBhvr>
                                      <p:tavLst>
                                        <p:tav tm="0">
                                          <p:val>
                                            <p:fltVal val="0"/>
                                          </p:val>
                                        </p:tav>
                                        <p:tav tm="100000">
                                          <p:val>
                                            <p:strVal val="#ppt_w"/>
                                          </p:val>
                                        </p:tav>
                                      </p:tavLst>
                                    </p:anim>
                                    <p:anim calcmode="lin" valueType="num">
                                      <p:cBhvr>
                                        <p:cTn id="13" dur="500" fill="hold"/>
                                        <p:tgtEl>
                                          <p:spTgt spid="2054"/>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34" presetClass="entr" presetSubtype="0" fill="hold" nodeType="afterEffect">
                                  <p:stCondLst>
                                    <p:cond delay="0"/>
                                  </p:stCondLst>
                                  <p:childTnLst>
                                    <p:set>
                                      <p:cBhvr>
                                        <p:cTn id="16" dur="1" fill="hold">
                                          <p:stCondLst>
                                            <p:cond delay="0"/>
                                          </p:stCondLst>
                                        </p:cTn>
                                        <p:tgtEl>
                                          <p:spTgt spid="2053"/>
                                        </p:tgtEl>
                                        <p:attrNameLst>
                                          <p:attrName>style.visibility</p:attrName>
                                        </p:attrNameLst>
                                      </p:cBhvr>
                                      <p:to>
                                        <p:strVal val="visible"/>
                                      </p:to>
                                    </p:set>
                                    <p:anim from="(-#ppt_w/2)" to="(#ppt_x)" calcmode="lin" valueType="num">
                                      <p:cBhvr>
                                        <p:cTn id="17" dur="600" fill="hold">
                                          <p:stCondLst>
                                            <p:cond delay="0"/>
                                          </p:stCondLst>
                                        </p:cTn>
                                        <p:tgtEl>
                                          <p:spTgt spid="2053"/>
                                        </p:tgtEl>
                                        <p:attrNameLst>
                                          <p:attrName>ppt_x</p:attrName>
                                        </p:attrNameLst>
                                      </p:cBhvr>
                                    </p:anim>
                                    <p:anim from="0" to="-1.0" calcmode="lin" valueType="num">
                                      <p:cBhvr>
                                        <p:cTn id="18" dur="200" decel="50000" autoRev="1" fill="hold">
                                          <p:stCondLst>
                                            <p:cond delay="600"/>
                                          </p:stCondLst>
                                        </p:cTn>
                                        <p:tgtEl>
                                          <p:spTgt spid="2053"/>
                                        </p:tgtEl>
                                        <p:attrNameLst>
                                          <p:attrName>xshear</p:attrName>
                                        </p:attrNameLst>
                                      </p:cBhvr>
                                    </p:anim>
                                    <p:animScale>
                                      <p:cBhvr>
                                        <p:cTn id="19" dur="200" decel="100000" autoRev="1" fill="hold">
                                          <p:stCondLst>
                                            <p:cond delay="600"/>
                                          </p:stCondLst>
                                        </p:cTn>
                                        <p:tgtEl>
                                          <p:spTgt spid="2053"/>
                                        </p:tgtEl>
                                      </p:cBhvr>
                                      <p:from x="100000" y="100000"/>
                                      <p:to x="80000" y="100000"/>
                                    </p:animScale>
                                    <p:anim by="(#ppt_h/3+#ppt_w*0.1)" calcmode="lin" valueType="num">
                                      <p:cBhvr additive="sum">
                                        <p:cTn id="20" dur="200" decel="100000" autoRev="1" fill="hold">
                                          <p:stCondLst>
                                            <p:cond delay="600"/>
                                          </p:stCondLst>
                                        </p:cTn>
                                        <p:tgtEl>
                                          <p:spTgt spid="2053"/>
                                        </p:tgtEl>
                                        <p:attrNameLst>
                                          <p:attrName>ppt_x</p:attrName>
                                        </p:attrNameLst>
                                      </p:cBhvr>
                                    </p:anim>
                                  </p:childTnLst>
                                </p:cTn>
                              </p:par>
                            </p:childTnLst>
                          </p:cTn>
                        </p:par>
                        <p:par>
                          <p:cTn id="21" fill="hold">
                            <p:stCondLst>
                              <p:cond delay="2000"/>
                            </p:stCondLst>
                            <p:childTnLst>
                              <p:par>
                                <p:cTn id="22" presetID="34"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from="(-#ppt_w/2)" to="(#ppt_x)" calcmode="lin" valueType="num">
                                      <p:cBhvr>
                                        <p:cTn id="24" dur="600" fill="hold">
                                          <p:stCondLst>
                                            <p:cond delay="0"/>
                                          </p:stCondLst>
                                        </p:cTn>
                                        <p:tgtEl>
                                          <p:spTgt spid="5"/>
                                        </p:tgtEl>
                                        <p:attrNameLst>
                                          <p:attrName>ppt_x</p:attrName>
                                        </p:attrNameLst>
                                      </p:cBhvr>
                                    </p:anim>
                                    <p:anim from="0" to="-1.0" calcmode="lin" valueType="num">
                                      <p:cBhvr>
                                        <p:cTn id="25" dur="200" decel="50000" autoRev="1" fill="hold">
                                          <p:stCondLst>
                                            <p:cond delay="600"/>
                                          </p:stCondLst>
                                        </p:cTn>
                                        <p:tgtEl>
                                          <p:spTgt spid="5"/>
                                        </p:tgtEl>
                                        <p:attrNameLst>
                                          <p:attrName>xshear</p:attrName>
                                        </p:attrNameLst>
                                      </p:cBhvr>
                                    </p:anim>
                                    <p:animScale>
                                      <p:cBhvr>
                                        <p:cTn id="26" dur="200" decel="100000" autoRev="1" fill="hold">
                                          <p:stCondLst>
                                            <p:cond delay="600"/>
                                          </p:stCondLst>
                                        </p:cTn>
                                        <p:tgtEl>
                                          <p:spTgt spid="5"/>
                                        </p:tgtEl>
                                      </p:cBhvr>
                                      <p:from x="100000" y="100000"/>
                                      <p:to x="80000" y="100000"/>
                                    </p:animScale>
                                    <p:anim by="(#ppt_h/3+#ppt_w*0.1)" calcmode="lin" valueType="num">
                                      <p:cBhvr additive="sum">
                                        <p:cTn id="27"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animBg="1"/>
      <p:bldP spid="205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a:xfrm>
            <a:off x="609600" y="1752600"/>
            <a:ext cx="5562600" cy="4419600"/>
          </a:xfrm>
        </p:spPr>
        <p:txBody>
          <a:bodyPr/>
          <a:lstStyle/>
          <a:p>
            <a:pPr marL="1588" indent="-1588">
              <a:buNone/>
            </a:pPr>
            <a:r>
              <a:rPr lang="en-US" dirty="0" smtClean="0"/>
              <a:t>Stories of the empty tomb show signs of legendary development.</a:t>
            </a:r>
          </a:p>
          <a:p>
            <a:pPr lvl="1"/>
            <a:r>
              <a:rPr lang="en-US" dirty="0" smtClean="0"/>
              <a:t>Mark 16:5: "A young man"</a:t>
            </a:r>
          </a:p>
          <a:p>
            <a:pPr lvl="1"/>
            <a:r>
              <a:rPr lang="en-US" dirty="0" smtClean="0"/>
              <a:t>Luke 24:4: "Two men"</a:t>
            </a:r>
          </a:p>
          <a:p>
            <a:pPr lvl="1"/>
            <a:r>
              <a:rPr lang="en-US" dirty="0" smtClean="0"/>
              <a:t>Matthew 28:2-5: "The angel"</a:t>
            </a:r>
          </a:p>
          <a:p>
            <a:pPr lvl="1"/>
            <a:r>
              <a:rPr lang="en-US" dirty="0" smtClean="0"/>
              <a:t>John 20:12: "Two angels"</a:t>
            </a:r>
          </a:p>
          <a:p>
            <a:endParaRPr lang="en-US" dirty="0" smtClean="0"/>
          </a:p>
        </p:txBody>
      </p:sp>
      <p:pic>
        <p:nvPicPr>
          <p:cNvPr id="180225" name="Picture 1" descr="C:\Users\Doug\AppData\Local\Microsoft\Windows\Temporary Internet Files\Content.IE5\OHCVKUFB\MCj04363990000[1].png"/>
          <p:cNvPicPr>
            <a:picLocks noChangeAspect="1" noChangeArrowheads="1"/>
          </p:cNvPicPr>
          <p:nvPr/>
        </p:nvPicPr>
        <p:blipFill>
          <a:blip r:embed="rId3" cstate="print">
            <a:lum contrast="-20000"/>
          </a:blip>
          <a:srcRect/>
          <a:stretch>
            <a:fillRect/>
          </a:stretch>
        </p:blipFill>
        <p:spPr bwMode="auto">
          <a:xfrm>
            <a:off x="7086600" y="2057400"/>
            <a:ext cx="914172" cy="914172"/>
          </a:xfrm>
          <a:prstGeom prst="rect">
            <a:avLst/>
          </a:prstGeom>
          <a:noFill/>
        </p:spPr>
      </p:pic>
      <p:sp>
        <p:nvSpPr>
          <p:cNvPr id="7" name="Down Arrow 6"/>
          <p:cNvSpPr/>
          <p:nvPr/>
        </p:nvSpPr>
        <p:spPr bwMode="auto">
          <a:xfrm>
            <a:off x="7467600" y="3200400"/>
            <a:ext cx="228600" cy="673608"/>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pitchFamily="34" charset="0"/>
            </a:endParaRPr>
          </a:p>
        </p:txBody>
      </p:sp>
      <p:sp>
        <p:nvSpPr>
          <p:cNvPr id="9" name="Title 1"/>
          <p:cNvSpPr>
            <a:spLocks noGrp="1"/>
          </p:cNvSpPr>
          <p:nvPr>
            <p:ph type="title"/>
          </p:nvPr>
        </p:nvSpPr>
        <p:spPr>
          <a:xfrm>
            <a:off x="457200" y="274638"/>
            <a:ext cx="8229600" cy="1143000"/>
          </a:xfrm>
        </p:spPr>
        <p:txBody>
          <a:bodyPr/>
          <a:lstStyle/>
          <a:p>
            <a:r>
              <a:rPr lang="en-US" dirty="0" smtClean="0"/>
              <a:t>Who was found at the tomb?</a:t>
            </a:r>
            <a:endParaRPr lang="en-US" dirty="0"/>
          </a:p>
        </p:txBody>
      </p:sp>
      <p:pic>
        <p:nvPicPr>
          <p:cNvPr id="10" name="Picture 1" descr="C:\Users\Doug\AppData\Local\Microsoft\Windows\Temporary Internet Files\Content.IE5\OHCVKUFB\MCj04363990000[1].png"/>
          <p:cNvPicPr>
            <a:picLocks noChangeAspect="1" noChangeArrowheads="1"/>
          </p:cNvPicPr>
          <p:nvPr/>
        </p:nvPicPr>
        <p:blipFill>
          <a:blip r:embed="rId3" cstate="print">
            <a:lum contrast="-20000"/>
          </a:blip>
          <a:srcRect/>
          <a:stretch>
            <a:fillRect/>
          </a:stretch>
        </p:blipFill>
        <p:spPr bwMode="auto">
          <a:xfrm>
            <a:off x="6553200" y="4191228"/>
            <a:ext cx="914172" cy="914172"/>
          </a:xfrm>
          <a:prstGeom prst="rect">
            <a:avLst/>
          </a:prstGeom>
          <a:noFill/>
        </p:spPr>
      </p:pic>
      <p:pic>
        <p:nvPicPr>
          <p:cNvPr id="11" name="Picture 1" descr="C:\Users\Doug\AppData\Local\Microsoft\Windows\Temporary Internet Files\Content.IE5\OHCVKUFB\MCj04363990000[1].png"/>
          <p:cNvPicPr>
            <a:picLocks noChangeAspect="1" noChangeArrowheads="1"/>
          </p:cNvPicPr>
          <p:nvPr/>
        </p:nvPicPr>
        <p:blipFill>
          <a:blip r:embed="rId3" cstate="print">
            <a:lum contrast="-20000"/>
          </a:blip>
          <a:srcRect/>
          <a:stretch>
            <a:fillRect/>
          </a:stretch>
        </p:blipFill>
        <p:spPr bwMode="auto">
          <a:xfrm>
            <a:off x="7696428" y="4191000"/>
            <a:ext cx="914172" cy="91417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1325562"/>
          </a:xfrm>
        </p:spPr>
        <p:txBody>
          <a:bodyPr/>
          <a:lstStyle/>
          <a:p>
            <a:r>
              <a:rPr lang="en-US" dirty="0" smtClean="0"/>
              <a:t>Was the Person(s) Encountered Inside or Outside the Tomb?</a:t>
            </a:r>
            <a:endParaRPr lang="en-US" dirty="0"/>
          </a:p>
        </p:txBody>
      </p:sp>
      <p:sp>
        <p:nvSpPr>
          <p:cNvPr id="3" name="Content Placeholder 2"/>
          <p:cNvSpPr>
            <a:spLocks noGrp="1"/>
          </p:cNvSpPr>
          <p:nvPr>
            <p:ph idx="1"/>
          </p:nvPr>
        </p:nvSpPr>
        <p:spPr>
          <a:xfrm>
            <a:off x="457200" y="2667000"/>
            <a:ext cx="8229600" cy="2743200"/>
          </a:xfrm>
        </p:spPr>
        <p:txBody>
          <a:bodyPr/>
          <a:lstStyle/>
          <a:p>
            <a:r>
              <a:rPr lang="en-US" dirty="0" smtClean="0"/>
              <a:t>Matthew 28:2: 	Outside the tomb.</a:t>
            </a:r>
          </a:p>
          <a:p>
            <a:r>
              <a:rPr lang="en-US" dirty="0" smtClean="0"/>
              <a:t>Mark 16:5: 		Inside the tomb.</a:t>
            </a:r>
          </a:p>
          <a:p>
            <a:r>
              <a:rPr lang="en-US" dirty="0" smtClean="0"/>
              <a:t>Luke 24:3: 		Inside the tomb.</a:t>
            </a:r>
          </a:p>
          <a:p>
            <a:r>
              <a:rPr lang="en-US" dirty="0" smtClean="0"/>
              <a:t>John 20: 11-12: 	Inside the tomb.</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143000"/>
          </a:xfrm>
        </p:spPr>
        <p:txBody>
          <a:bodyPr/>
          <a:lstStyle/>
          <a:p>
            <a:r>
              <a:rPr lang="en-US" dirty="0" smtClean="0"/>
              <a:t>Did Jesus Allow Himself to be Touched When Met at the Tomb?</a:t>
            </a:r>
            <a:endParaRPr lang="en-US" dirty="0"/>
          </a:p>
        </p:txBody>
      </p:sp>
      <p:sp>
        <p:nvSpPr>
          <p:cNvPr id="3" name="Content Placeholder 2"/>
          <p:cNvSpPr>
            <a:spLocks noGrp="1"/>
          </p:cNvSpPr>
          <p:nvPr>
            <p:ph idx="1"/>
          </p:nvPr>
        </p:nvSpPr>
        <p:spPr>
          <a:xfrm>
            <a:off x="381000" y="2179637"/>
            <a:ext cx="8458200" cy="4144963"/>
          </a:xfrm>
        </p:spPr>
        <p:txBody>
          <a:bodyPr/>
          <a:lstStyle/>
          <a:p>
            <a:r>
              <a:rPr lang="en-US" dirty="0" smtClean="0"/>
              <a:t>Matthew 28:9: </a:t>
            </a:r>
            <a:r>
              <a:rPr lang="en-US" b="1" dirty="0" smtClean="0"/>
              <a:t>Yes.</a:t>
            </a:r>
          </a:p>
          <a:p>
            <a:pPr lvl="1"/>
            <a:r>
              <a:rPr lang="en-US" sz="3200" dirty="0" smtClean="0"/>
              <a:t>"They [Mary Magdalene and her companion] came and held him by the feet and worshiped him." </a:t>
            </a:r>
          </a:p>
          <a:p>
            <a:r>
              <a:rPr lang="en-US" dirty="0" smtClean="0"/>
              <a:t>John 20:17: </a:t>
            </a:r>
            <a:r>
              <a:rPr lang="en-US" b="1" dirty="0" smtClean="0"/>
              <a:t>No.</a:t>
            </a:r>
          </a:p>
          <a:p>
            <a:pPr lvl="1"/>
            <a:r>
              <a:rPr lang="en-US" sz="3200" dirty="0" smtClean="0"/>
              <a:t>"Jesus </a:t>
            </a:r>
            <a:r>
              <a:rPr lang="en-US" sz="3200" dirty="0" err="1" smtClean="0"/>
              <a:t>saith</a:t>
            </a:r>
            <a:r>
              <a:rPr lang="en-US" sz="3200" dirty="0" smtClean="0"/>
              <a:t> unto her, Touch me not, for I am not yet ascended to my father…”</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lstStyle/>
          <a:p>
            <a:r>
              <a:rPr lang="en-US" sz="3600" dirty="0" smtClean="0"/>
              <a:t>Did the Resurrected Jesus Appear to Any Women before his Ascension?</a:t>
            </a:r>
            <a:endParaRPr lang="en-US" sz="3600" dirty="0"/>
          </a:p>
        </p:txBody>
      </p:sp>
      <p:sp>
        <p:nvSpPr>
          <p:cNvPr id="3" name="Content Placeholder 2"/>
          <p:cNvSpPr>
            <a:spLocks noGrp="1"/>
          </p:cNvSpPr>
          <p:nvPr>
            <p:ph idx="1"/>
          </p:nvPr>
        </p:nvSpPr>
        <p:spPr>
          <a:xfrm>
            <a:off x="457200" y="1752600"/>
            <a:ext cx="8229600" cy="4800600"/>
          </a:xfrm>
        </p:spPr>
        <p:txBody>
          <a:bodyPr/>
          <a:lstStyle/>
          <a:p>
            <a:r>
              <a:rPr lang="en-US" dirty="0" smtClean="0"/>
              <a:t>Luke 24: 	</a:t>
            </a:r>
            <a:r>
              <a:rPr lang="en-US" b="1" dirty="0" smtClean="0"/>
              <a:t>No. </a:t>
            </a:r>
          </a:p>
          <a:p>
            <a:pPr lvl="1"/>
            <a:r>
              <a:rPr lang="en-US" dirty="0" smtClean="0"/>
              <a:t>The women at the tomb never see Jesus, who appears to his male disciples later.</a:t>
            </a:r>
          </a:p>
          <a:p>
            <a:r>
              <a:rPr lang="en-US" dirty="0" smtClean="0"/>
              <a:t>Matthew 28:  </a:t>
            </a:r>
            <a:r>
              <a:rPr lang="en-US" b="1" dirty="0" smtClean="0"/>
              <a:t>Yes.</a:t>
            </a:r>
          </a:p>
          <a:p>
            <a:r>
              <a:rPr lang="en-US" dirty="0" smtClean="0"/>
              <a:t>John 20: 	</a:t>
            </a:r>
            <a:r>
              <a:rPr lang="en-US" b="1" dirty="0" smtClean="0"/>
              <a:t>Yes.</a:t>
            </a:r>
          </a:p>
          <a:p>
            <a:r>
              <a:rPr lang="en-US" dirty="0" smtClean="0"/>
              <a:t>Mark: 		</a:t>
            </a:r>
            <a:r>
              <a:rPr lang="en-US" b="1" dirty="0" smtClean="0"/>
              <a:t>No.*</a:t>
            </a:r>
          </a:p>
          <a:p>
            <a:pPr indent="-1588">
              <a:buNone/>
            </a:pPr>
            <a:endParaRPr lang="en-US" sz="2000" dirty="0" smtClean="0"/>
          </a:p>
          <a:p>
            <a:pPr indent="-1588">
              <a:buNone/>
            </a:pPr>
            <a:r>
              <a:rPr lang="en-US" sz="2000" dirty="0" smtClean="0"/>
              <a:t>*In fact, the Gospel of Mark originally had </a:t>
            </a:r>
            <a:r>
              <a:rPr lang="en-US" sz="2000" i="1" dirty="0" smtClean="0"/>
              <a:t>no resurrection appearances at all.</a:t>
            </a:r>
            <a:r>
              <a:rPr lang="en-US" sz="2000" dirty="0" smtClean="0"/>
              <a:t>  The last 12 verses, which include appearances, were added later.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7038"/>
            <a:ext cx="7848600" cy="1325562"/>
          </a:xfrm>
        </p:spPr>
        <p:txBody>
          <a:bodyPr/>
          <a:lstStyle/>
          <a:p>
            <a:r>
              <a:rPr lang="en-US" dirty="0" smtClean="0"/>
              <a:t>Who First Saw the Resurrected Jesus?</a:t>
            </a:r>
            <a:endParaRPr lang="en-US" dirty="0"/>
          </a:p>
        </p:txBody>
      </p:sp>
      <p:sp>
        <p:nvSpPr>
          <p:cNvPr id="3" name="Content Placeholder 2"/>
          <p:cNvSpPr>
            <a:spLocks noGrp="1"/>
          </p:cNvSpPr>
          <p:nvPr>
            <p:ph idx="1"/>
          </p:nvPr>
        </p:nvSpPr>
        <p:spPr>
          <a:xfrm>
            <a:off x="457200" y="2133600"/>
            <a:ext cx="8229600" cy="3505200"/>
          </a:xfrm>
        </p:spPr>
        <p:txBody>
          <a:bodyPr/>
          <a:lstStyle/>
          <a:p>
            <a:r>
              <a:rPr lang="en-US" dirty="0" smtClean="0"/>
              <a:t>Matthew 28:1,9:  Mary Magdalene and the 			      other Mary.</a:t>
            </a:r>
          </a:p>
          <a:p>
            <a:r>
              <a:rPr lang="en-US" dirty="0" smtClean="0"/>
              <a:t>Mark 16:9:           Mary Magdalene alone.</a:t>
            </a:r>
          </a:p>
          <a:p>
            <a:r>
              <a:rPr lang="en-US" dirty="0" smtClean="0"/>
              <a:t>John 20:14-18):   Mary Magdalene alone.</a:t>
            </a:r>
          </a:p>
          <a:p>
            <a:r>
              <a:rPr lang="en-US" dirty="0" smtClean="0"/>
              <a:t>Luke 24:13-31:    </a:t>
            </a:r>
            <a:r>
              <a:rPr lang="en-US" dirty="0" err="1" smtClean="0"/>
              <a:t>Cleopas</a:t>
            </a:r>
            <a:r>
              <a:rPr lang="en-US" dirty="0" smtClean="0"/>
              <a:t> and his friend.</a:t>
            </a:r>
          </a:p>
          <a:p>
            <a:r>
              <a:rPr lang="en-US" dirty="0" smtClean="0"/>
              <a:t>Paul (I Cor. 15:5): </a:t>
            </a:r>
            <a:r>
              <a:rPr lang="en-US" dirty="0" err="1" smtClean="0"/>
              <a:t>Cephas</a:t>
            </a:r>
            <a:r>
              <a:rPr lang="en-US" dirty="0" smtClean="0"/>
              <a:t> (Peter).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0838"/>
            <a:ext cx="8305800" cy="2011362"/>
          </a:xfrm>
        </p:spPr>
        <p:txBody>
          <a:bodyPr/>
          <a:lstStyle/>
          <a:p>
            <a:r>
              <a:rPr lang="en-US" dirty="0" smtClean="0"/>
              <a:t>How Many Disciples Were Present When Jesus First Appeared To Them as a Group?</a:t>
            </a:r>
            <a:endParaRPr lang="en-US" dirty="0"/>
          </a:p>
        </p:txBody>
      </p:sp>
      <p:sp>
        <p:nvSpPr>
          <p:cNvPr id="3" name="Content Placeholder 2"/>
          <p:cNvSpPr>
            <a:spLocks noGrp="1"/>
          </p:cNvSpPr>
          <p:nvPr>
            <p:ph idx="1"/>
          </p:nvPr>
        </p:nvSpPr>
        <p:spPr>
          <a:xfrm>
            <a:off x="304800" y="2667000"/>
            <a:ext cx="8534400" cy="3459163"/>
          </a:xfrm>
        </p:spPr>
        <p:txBody>
          <a:bodyPr/>
          <a:lstStyle/>
          <a:p>
            <a:r>
              <a:rPr lang="en-US" dirty="0" smtClean="0"/>
              <a:t>Matthew 26:16-17:	Eleven.</a:t>
            </a:r>
          </a:p>
          <a:p>
            <a:r>
              <a:rPr lang="en-US" dirty="0" smtClean="0"/>
              <a:t>Mark 16:14:			Eleven.</a:t>
            </a:r>
          </a:p>
          <a:p>
            <a:r>
              <a:rPr lang="en-US" dirty="0" smtClean="0"/>
              <a:t>Luke 24:33-36: 		Eleven.</a:t>
            </a:r>
          </a:p>
          <a:p>
            <a:r>
              <a:rPr lang="en-US" dirty="0" smtClean="0"/>
              <a:t>John 20:19-24: 		Ten.</a:t>
            </a:r>
          </a:p>
          <a:p>
            <a:pPr>
              <a:buNone/>
            </a:pPr>
            <a:r>
              <a:rPr lang="en-US" dirty="0" smtClean="0"/>
              <a:t>						</a:t>
            </a:r>
            <a:r>
              <a:rPr lang="en-US" sz="2800" dirty="0" smtClean="0"/>
              <a:t>(Thomas was absent.)</a:t>
            </a:r>
          </a:p>
          <a:p>
            <a:r>
              <a:rPr lang="en-US" dirty="0" smtClean="0"/>
              <a:t>Paul (I Cor. 15:5): 	Twelve.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2590800"/>
          </a:xfrm>
        </p:spPr>
        <p:txBody>
          <a:bodyPr/>
          <a:lstStyle/>
          <a:p>
            <a:r>
              <a:rPr lang="en-US" dirty="0" smtClean="0"/>
              <a:t>When Jesus Appeared to the Disciples and First Said “Peace Be Unto You,” What Effect Did This Have on Them?</a:t>
            </a:r>
            <a:endParaRPr lang="en-US" dirty="0"/>
          </a:p>
        </p:txBody>
      </p:sp>
      <p:sp>
        <p:nvSpPr>
          <p:cNvPr id="3" name="Content Placeholder 2"/>
          <p:cNvSpPr>
            <a:spLocks noGrp="1"/>
          </p:cNvSpPr>
          <p:nvPr>
            <p:ph idx="1"/>
          </p:nvPr>
        </p:nvSpPr>
        <p:spPr>
          <a:xfrm>
            <a:off x="381000" y="3276600"/>
            <a:ext cx="8382000" cy="2849563"/>
          </a:xfrm>
        </p:spPr>
        <p:txBody>
          <a:bodyPr/>
          <a:lstStyle/>
          <a:p>
            <a:r>
              <a:rPr lang="en-US" dirty="0" smtClean="0"/>
              <a:t>Luke 24:37: “… they were terrified and affrighted, and supposed that they had seen a spirit.”</a:t>
            </a:r>
          </a:p>
          <a:p>
            <a:r>
              <a:rPr lang="en-US" dirty="0" smtClean="0"/>
              <a:t>John 20:20: “Then were the disciples glad.”</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295400"/>
          </a:xfrm>
        </p:spPr>
        <p:txBody>
          <a:bodyPr/>
          <a:lstStyle/>
          <a:p>
            <a:r>
              <a:rPr lang="en-US" sz="3600" dirty="0" smtClean="0"/>
              <a:t>Did Jesus Teach Ahead Of Time That He Would Be Resurrected?</a:t>
            </a:r>
            <a:endParaRPr lang="en-US" sz="3600" dirty="0"/>
          </a:p>
        </p:txBody>
      </p:sp>
      <p:sp>
        <p:nvSpPr>
          <p:cNvPr id="3" name="Content Placeholder 2"/>
          <p:cNvSpPr>
            <a:spLocks noGrp="1"/>
          </p:cNvSpPr>
          <p:nvPr>
            <p:ph idx="1"/>
          </p:nvPr>
        </p:nvSpPr>
        <p:spPr>
          <a:xfrm>
            <a:off x="228600" y="1752600"/>
            <a:ext cx="8534400" cy="4800600"/>
          </a:xfrm>
        </p:spPr>
        <p:txBody>
          <a:bodyPr/>
          <a:lstStyle/>
          <a:p>
            <a:r>
              <a:rPr lang="en-US" sz="2800" dirty="0" smtClean="0"/>
              <a:t>Matthew 16:21; Mark 16:31; Luke 9:22): </a:t>
            </a:r>
            <a:r>
              <a:rPr lang="en-US" b="1" dirty="0" smtClean="0"/>
              <a:t>Yes.</a:t>
            </a:r>
          </a:p>
          <a:p>
            <a:pPr marL="1588" indent="-1588">
              <a:buNone/>
            </a:pPr>
            <a:r>
              <a:rPr lang="en-US" sz="2400" dirty="0" smtClean="0"/>
              <a:t>"From that time forth began Jesus to </a:t>
            </a:r>
            <a:r>
              <a:rPr lang="en-US" sz="2400" dirty="0" err="1" smtClean="0"/>
              <a:t>shew</a:t>
            </a:r>
            <a:r>
              <a:rPr lang="en-US" sz="2400" dirty="0" smtClean="0"/>
              <a:t> unto his disciples how that he must go unto Jerusalem, and suffer many things of the elders and chief priests and scribes, and be killed, and be raised again the third day.“ (Mt. 16:21)</a:t>
            </a:r>
          </a:p>
          <a:p>
            <a:r>
              <a:rPr lang="en-US" sz="2800" dirty="0" smtClean="0"/>
              <a:t>John 20:9: </a:t>
            </a:r>
            <a:r>
              <a:rPr lang="en-US" sz="2800" b="1" dirty="0" smtClean="0"/>
              <a:t>No.  </a:t>
            </a:r>
          </a:p>
          <a:p>
            <a:pPr>
              <a:buNone/>
            </a:pPr>
            <a:r>
              <a:rPr lang="en-US" sz="2800" dirty="0" smtClean="0"/>
              <a:t>After the resurrection, John says: </a:t>
            </a:r>
            <a:r>
              <a:rPr lang="en-US" sz="2400" dirty="0" smtClean="0"/>
              <a:t>“For as yet they knew not the scripture, that he must rise again from the dead.”</a:t>
            </a:r>
          </a:p>
          <a:p>
            <a:pPr>
              <a:buNone/>
            </a:pPr>
            <a:r>
              <a:rPr lang="en-US" sz="2400" dirty="0" smtClean="0"/>
              <a:t>(John says Jesus did not teach this, but Matthew 27:62-64 says that even the Pharisees and chief priests knew that Jesus had taught that he would be raised from the dead.)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782762"/>
          </a:xfrm>
        </p:spPr>
        <p:txBody>
          <a:bodyPr/>
          <a:lstStyle/>
          <a:p>
            <a:r>
              <a:rPr lang="en-US" dirty="0" smtClean="0"/>
              <a:t>How Long Did the Resurrected Jesus Stay on Earth Before the Ascension?</a:t>
            </a:r>
            <a:endParaRPr lang="en-US" dirty="0"/>
          </a:p>
        </p:txBody>
      </p:sp>
      <p:sp>
        <p:nvSpPr>
          <p:cNvPr id="3" name="Content Placeholder 2"/>
          <p:cNvSpPr>
            <a:spLocks noGrp="1"/>
          </p:cNvSpPr>
          <p:nvPr>
            <p:ph idx="1"/>
          </p:nvPr>
        </p:nvSpPr>
        <p:spPr>
          <a:xfrm>
            <a:off x="838200" y="3276600"/>
            <a:ext cx="7086600" cy="2286000"/>
          </a:xfrm>
        </p:spPr>
        <p:txBody>
          <a:bodyPr/>
          <a:lstStyle/>
          <a:p>
            <a:r>
              <a:rPr lang="en-US" dirty="0" smtClean="0"/>
              <a:t>Luke 27:  		One day.</a:t>
            </a:r>
          </a:p>
          <a:p>
            <a:r>
              <a:rPr lang="en-US" dirty="0" smtClean="0"/>
              <a:t>John 20:21:  		About ten days.</a:t>
            </a:r>
          </a:p>
          <a:p>
            <a:r>
              <a:rPr lang="en-US" dirty="0" smtClean="0"/>
              <a:t>Acts 1:3:  		40 days.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391400" cy="1143000"/>
          </a:xfrm>
        </p:spPr>
        <p:txBody>
          <a:bodyPr/>
          <a:lstStyle/>
          <a:p>
            <a:r>
              <a:rPr lang="en-US" dirty="0" smtClean="0"/>
              <a:t>From Where Did Jesus Ascend into Heaven?</a:t>
            </a:r>
            <a:endParaRPr lang="en-US" dirty="0"/>
          </a:p>
        </p:txBody>
      </p:sp>
      <p:sp>
        <p:nvSpPr>
          <p:cNvPr id="3" name="Content Placeholder 2"/>
          <p:cNvSpPr>
            <a:spLocks noGrp="1"/>
          </p:cNvSpPr>
          <p:nvPr>
            <p:ph idx="1"/>
          </p:nvPr>
        </p:nvSpPr>
        <p:spPr>
          <a:xfrm>
            <a:off x="304800" y="1828800"/>
            <a:ext cx="6248400" cy="4800600"/>
          </a:xfrm>
        </p:spPr>
        <p:txBody>
          <a:bodyPr/>
          <a:lstStyle/>
          <a:p>
            <a:r>
              <a:rPr lang="en-US" dirty="0" smtClean="0"/>
              <a:t>Mark 16:14-19:  </a:t>
            </a:r>
          </a:p>
          <a:p>
            <a:pPr lvl="1">
              <a:buNone/>
            </a:pPr>
            <a:r>
              <a:rPr lang="en-US" dirty="0" smtClean="0"/>
              <a:t>	Indoors, from a room in Galilee, after a meal.</a:t>
            </a:r>
          </a:p>
          <a:p>
            <a:r>
              <a:rPr lang="en-US" dirty="0" smtClean="0"/>
              <a:t>Luke 24:50-51:</a:t>
            </a:r>
          </a:p>
          <a:p>
            <a:pPr lvl="1">
              <a:buNone/>
            </a:pPr>
            <a:r>
              <a:rPr lang="en-US" dirty="0" smtClean="0"/>
              <a:t>	Outdoors, in Bethany (a city near Jerusalem, but not in Galilee).</a:t>
            </a:r>
          </a:p>
          <a:p>
            <a:r>
              <a:rPr lang="en-US" dirty="0" smtClean="0"/>
              <a:t>Acts 1:9-12:  </a:t>
            </a:r>
          </a:p>
          <a:p>
            <a:pPr lvl="1">
              <a:buNone/>
            </a:pPr>
            <a:r>
              <a:rPr lang="en-US" sz="3200" dirty="0" smtClean="0"/>
              <a:t>	</a:t>
            </a:r>
            <a:r>
              <a:rPr lang="en-US" dirty="0" smtClean="0"/>
              <a:t>Outdoors, from Mt. Olivet (in Jerusalem).</a:t>
            </a:r>
            <a:br>
              <a:rPr lang="en-US" dirty="0" smtClean="0"/>
            </a:br>
            <a:endParaRPr lang="en-US" dirty="0"/>
          </a:p>
        </p:txBody>
      </p:sp>
      <p:pic>
        <p:nvPicPr>
          <p:cNvPr id="28674" name="Picture 2" descr="C:\Users\Doug\AppData\Local\Microsoft\Windows\Temporary Internet Files\Content.IE5\OHCVKUFB\MC900194044[1].wmf"/>
          <p:cNvPicPr>
            <a:picLocks noChangeAspect="1" noChangeArrowheads="1"/>
          </p:cNvPicPr>
          <p:nvPr/>
        </p:nvPicPr>
        <p:blipFill>
          <a:blip r:embed="rId2" cstate="print"/>
          <a:srcRect/>
          <a:stretch>
            <a:fillRect/>
          </a:stretch>
        </p:blipFill>
        <p:spPr bwMode="auto">
          <a:xfrm flipH="1">
            <a:off x="7772400" y="3962400"/>
            <a:ext cx="685800" cy="2286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nodeType="afterEffect">
                                  <p:stCondLst>
                                    <p:cond delay="4000"/>
                                  </p:stCondLst>
                                  <p:childTnLst>
                                    <p:anim calcmode="lin" valueType="num">
                                      <p:cBhvr additive="base">
                                        <p:cTn id="6" dur="2000"/>
                                        <p:tgtEl>
                                          <p:spTgt spid="28674"/>
                                        </p:tgtEl>
                                        <p:attrNameLst>
                                          <p:attrName>ppt_x</p:attrName>
                                        </p:attrNameLst>
                                      </p:cBhvr>
                                      <p:tavLst>
                                        <p:tav tm="0">
                                          <p:val>
                                            <p:strVal val="ppt_x"/>
                                          </p:val>
                                        </p:tav>
                                        <p:tav tm="100000">
                                          <p:val>
                                            <p:strVal val="ppt_x"/>
                                          </p:val>
                                        </p:tav>
                                      </p:tavLst>
                                    </p:anim>
                                    <p:anim calcmode="lin" valueType="num">
                                      <p:cBhvr additive="base">
                                        <p:cTn id="7" dur="2000"/>
                                        <p:tgtEl>
                                          <p:spTgt spid="28674"/>
                                        </p:tgtEl>
                                        <p:attrNameLst>
                                          <p:attrName>ppt_y</p:attrName>
                                        </p:attrNameLst>
                                      </p:cBhvr>
                                      <p:tavLst>
                                        <p:tav tm="0">
                                          <p:val>
                                            <p:strVal val="ppt_y"/>
                                          </p:val>
                                        </p:tav>
                                        <p:tav tm="100000">
                                          <p:val>
                                            <p:strVal val="0-ppt_h/2"/>
                                          </p:val>
                                        </p:tav>
                                      </p:tavLst>
                                    </p:anim>
                                    <p:set>
                                      <p:cBhvr>
                                        <p:cTn id="8" dur="1" fill="hold">
                                          <p:stCondLst>
                                            <p:cond delay="1999"/>
                                          </p:stCondLst>
                                        </p:cTn>
                                        <p:tgtEl>
                                          <p:spTgt spid="286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Back From The Dead</a:t>
            </a:r>
            <a:r>
              <a:rPr lang="en-US" dirty="0" smtClean="0"/>
              <a:t>!?</a:t>
            </a:r>
            <a:endParaRPr lang="en-US" dirty="0"/>
          </a:p>
        </p:txBody>
      </p:sp>
      <p:sp>
        <p:nvSpPr>
          <p:cNvPr id="19459" name="Rectangle 3"/>
          <p:cNvSpPr>
            <a:spLocks noGrp="1" noChangeArrowheads="1"/>
          </p:cNvSpPr>
          <p:nvPr>
            <p:ph type="body" idx="1"/>
          </p:nvPr>
        </p:nvSpPr>
        <p:spPr>
          <a:xfrm>
            <a:off x="457200" y="1600200"/>
            <a:ext cx="5943600" cy="4953000"/>
          </a:xfrm>
        </p:spPr>
        <p:txBody>
          <a:bodyPr/>
          <a:lstStyle/>
          <a:p>
            <a:pPr>
              <a:lnSpc>
                <a:spcPct val="90000"/>
              </a:lnSpc>
            </a:pPr>
            <a:r>
              <a:rPr lang="en-US" dirty="0"/>
              <a:t>According to the New Testament, Christ was crucified on the eve of Passover and shortly afterward rose from the dead.</a:t>
            </a:r>
          </a:p>
          <a:p>
            <a:pPr>
              <a:lnSpc>
                <a:spcPct val="90000"/>
              </a:lnSpc>
            </a:pPr>
            <a:r>
              <a:rPr lang="en-US" dirty="0"/>
              <a:t>The Easter festival as we know it commemorates Christ’s </a:t>
            </a:r>
            <a:r>
              <a:rPr lang="en-US" dirty="0" smtClean="0"/>
              <a:t>(alleged) resurrection</a:t>
            </a:r>
            <a:r>
              <a:rPr lang="en-US" dirty="0"/>
              <a:t>. </a:t>
            </a:r>
          </a:p>
        </p:txBody>
      </p:sp>
      <p:pic>
        <p:nvPicPr>
          <p:cNvPr id="19460" name="Picture 4" descr="SO02410_"/>
          <p:cNvPicPr>
            <a:picLocks noChangeAspect="1" noChangeArrowheads="1"/>
          </p:cNvPicPr>
          <p:nvPr/>
        </p:nvPicPr>
        <p:blipFill>
          <a:blip r:embed="rId2" cstate="print"/>
          <a:srcRect/>
          <a:stretch>
            <a:fillRect/>
          </a:stretch>
        </p:blipFill>
        <p:spPr bwMode="auto">
          <a:xfrm>
            <a:off x="6629400" y="2209800"/>
            <a:ext cx="1787525" cy="27559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xit" presetSubtype="0" fill="hold" nodeType="afterEffect">
                                  <p:stCondLst>
                                    <p:cond delay="4000"/>
                                  </p:stCondLst>
                                  <p:childTnLst>
                                    <p:animEffect transition="out" filter="fade">
                                      <p:cBhvr>
                                        <p:cTn id="6" dur="3000"/>
                                        <p:tgtEl>
                                          <p:spTgt spid="19460"/>
                                        </p:tgtEl>
                                      </p:cBhvr>
                                    </p:animEffect>
                                    <p:anim calcmode="lin" valueType="num">
                                      <p:cBhvr>
                                        <p:cTn id="7" dur="3000"/>
                                        <p:tgtEl>
                                          <p:spTgt spid="19460"/>
                                        </p:tgtEl>
                                        <p:attrNameLst>
                                          <p:attrName>ppt_x</p:attrName>
                                        </p:attrNameLst>
                                      </p:cBhvr>
                                      <p:tavLst>
                                        <p:tav tm="0">
                                          <p:val>
                                            <p:strVal val="ppt_x"/>
                                          </p:val>
                                        </p:tav>
                                        <p:tav tm="100000">
                                          <p:val>
                                            <p:strVal val="ppt_x"/>
                                          </p:val>
                                        </p:tav>
                                      </p:tavLst>
                                    </p:anim>
                                    <p:anim calcmode="lin" valueType="num">
                                      <p:cBhvr>
                                        <p:cTn id="8" dur="300" decel="100000"/>
                                        <p:tgtEl>
                                          <p:spTgt spid="19460"/>
                                        </p:tgtEl>
                                        <p:attrNameLst>
                                          <p:attrName>ppt_y</p:attrName>
                                        </p:attrNameLst>
                                      </p:cBhvr>
                                      <p:tavLst>
                                        <p:tav tm="0">
                                          <p:val>
                                            <p:strVal val="ppt_y"/>
                                          </p:val>
                                        </p:tav>
                                        <p:tav tm="100000">
                                          <p:val>
                                            <p:strVal val="ppt_y-.03"/>
                                          </p:val>
                                        </p:tav>
                                      </p:tavLst>
                                    </p:anim>
                                    <p:anim calcmode="lin" valueType="num">
                                      <p:cBhvr>
                                        <p:cTn id="9" dur="2700" accel="100000">
                                          <p:stCondLst>
                                            <p:cond delay="300"/>
                                          </p:stCondLst>
                                        </p:cTn>
                                        <p:tgtEl>
                                          <p:spTgt spid="19460"/>
                                        </p:tgtEl>
                                        <p:attrNameLst>
                                          <p:attrName>ppt_y</p:attrName>
                                        </p:attrNameLst>
                                      </p:cBhvr>
                                      <p:tavLst>
                                        <p:tav tm="0">
                                          <p:val>
                                            <p:strVal val="ppt_y"/>
                                          </p:val>
                                        </p:tav>
                                        <p:tav tm="100000">
                                          <p:val>
                                            <p:strVal val="ppt_y+1"/>
                                          </p:val>
                                        </p:tav>
                                      </p:tavLst>
                                    </p:anim>
                                    <p:set>
                                      <p:cBhvr>
                                        <p:cTn id="10" dur="1" fill="hold">
                                          <p:stCondLst>
                                            <p:cond delay="2999"/>
                                          </p:stCondLst>
                                        </p:cTn>
                                        <p:tgtEl>
                                          <p:spTgt spid="194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Many</a:t>
            </a:r>
            <a:r>
              <a:rPr lang="en-US" dirty="0" smtClean="0"/>
              <a:t> Others</a:t>
            </a:r>
            <a:endParaRPr lang="en-US" dirty="0"/>
          </a:p>
        </p:txBody>
      </p:sp>
      <p:sp>
        <p:nvSpPr>
          <p:cNvPr id="3" name="Content Placeholder 2"/>
          <p:cNvSpPr>
            <a:spLocks noGrp="1"/>
          </p:cNvSpPr>
          <p:nvPr>
            <p:ph idx="1"/>
          </p:nvPr>
        </p:nvSpPr>
        <p:spPr>
          <a:xfrm>
            <a:off x="3124200" y="1600200"/>
            <a:ext cx="5715000" cy="4953000"/>
          </a:xfrm>
        </p:spPr>
        <p:txBody>
          <a:bodyPr/>
          <a:lstStyle/>
          <a:p>
            <a:r>
              <a:rPr lang="en-US" dirty="0" smtClean="0"/>
              <a:t>There are a number of other contradictions about the resurrection.</a:t>
            </a:r>
          </a:p>
          <a:p>
            <a:r>
              <a:rPr lang="en-US" dirty="0" smtClean="0"/>
              <a:t>There are many other contradictions in the New Testament.</a:t>
            </a:r>
          </a:p>
          <a:p>
            <a:r>
              <a:rPr lang="en-US" dirty="0" smtClean="0"/>
              <a:t>There are loads of contradictions in the Old Testament.</a:t>
            </a:r>
            <a:endParaRPr lang="en-US" dirty="0"/>
          </a:p>
        </p:txBody>
      </p:sp>
      <p:pic>
        <p:nvPicPr>
          <p:cNvPr id="29698" name="Picture 2" descr="C:\Users\Doug\AppData\Local\Microsoft\Windows\Temporary Internet Files\Content.IE5\Q1LUUZAL\MC900193998[1].wmf"/>
          <p:cNvPicPr>
            <a:picLocks noChangeAspect="1" noChangeArrowheads="1"/>
          </p:cNvPicPr>
          <p:nvPr/>
        </p:nvPicPr>
        <p:blipFill>
          <a:blip r:embed="rId2" cstate="print"/>
          <a:srcRect/>
          <a:stretch>
            <a:fillRect/>
          </a:stretch>
        </p:blipFill>
        <p:spPr bwMode="auto">
          <a:xfrm>
            <a:off x="685800" y="1676400"/>
            <a:ext cx="2150441" cy="133319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6000"/>
                                  </p:stCondLst>
                                  <p:childTnLst>
                                    <p:set>
                                      <p:cBhvr>
                                        <p:cTn id="6" dur="1" fill="hold">
                                          <p:stCondLst>
                                            <p:cond delay="0"/>
                                          </p:stCondLst>
                                        </p:cTn>
                                        <p:tgtEl>
                                          <p:spTgt spid="29698"/>
                                        </p:tgtEl>
                                        <p:attrNameLst>
                                          <p:attrName>style.visibility</p:attrName>
                                        </p:attrNameLst>
                                      </p:cBhvr>
                                      <p:to>
                                        <p:strVal val="visible"/>
                                      </p:to>
                                    </p:set>
                                  </p:childTnLst>
                                </p:cTn>
                              </p:par>
                            </p:childTnLst>
                          </p:cTn>
                        </p:par>
                        <p:par>
                          <p:cTn id="7" fill="hold">
                            <p:stCondLst>
                              <p:cond delay="6000"/>
                            </p:stCondLst>
                            <p:childTnLst>
                              <p:par>
                                <p:cTn id="8" presetID="42" presetClass="path" presetSubtype="0" accel="50000" decel="50000" fill="hold" nodeType="afterEffect">
                                  <p:stCondLst>
                                    <p:cond delay="0"/>
                                  </p:stCondLst>
                                  <p:childTnLst>
                                    <p:animMotion origin="layout" path="M 0 0  L 0 0.33302  E" pathEditMode="relative" ptsTypes="">
                                      <p:cBhvr>
                                        <p:cTn id="9" dur="2000" fill="hold"/>
                                        <p:tgtEl>
                                          <p:spTgt spid="2969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457200" y="381000"/>
            <a:ext cx="8229600" cy="1143000"/>
          </a:xfrm>
        </p:spPr>
        <p:txBody>
          <a:bodyPr/>
          <a:lstStyle/>
          <a:p>
            <a:r>
              <a:rPr lang="en-US" sz="4000"/>
              <a:t>The Easter Challenge: </a:t>
            </a:r>
            <a:br>
              <a:rPr lang="en-US" sz="4000"/>
            </a:br>
            <a:r>
              <a:rPr lang="en-US" sz="4000" b="1"/>
              <a:t>$1,000 REWARD!</a:t>
            </a:r>
            <a:endParaRPr lang="en-US" sz="4000"/>
          </a:p>
        </p:txBody>
      </p:sp>
      <p:sp>
        <p:nvSpPr>
          <p:cNvPr id="204803" name="Rectangle 3"/>
          <p:cNvSpPr>
            <a:spLocks noGrp="1" noChangeArrowheads="1"/>
          </p:cNvSpPr>
          <p:nvPr>
            <p:ph type="body" idx="1"/>
          </p:nvPr>
        </p:nvSpPr>
        <p:spPr>
          <a:xfrm>
            <a:off x="381000" y="1600200"/>
            <a:ext cx="8229600" cy="4038600"/>
          </a:xfrm>
        </p:spPr>
        <p:txBody>
          <a:bodyPr/>
          <a:lstStyle/>
          <a:p>
            <a:pPr>
              <a:lnSpc>
                <a:spcPct val="80000"/>
              </a:lnSpc>
            </a:pPr>
            <a:r>
              <a:rPr lang="en-US" sz="2800" dirty="0"/>
              <a:t>Tell us exactly what happened on the first Easter and win $1,000!  Read:</a:t>
            </a:r>
            <a:endParaRPr lang="en-US" sz="2800" dirty="0">
              <a:sym typeface="Symbol" pitchFamily="18" charset="2"/>
            </a:endParaRPr>
          </a:p>
          <a:p>
            <a:pPr lvl="1">
              <a:lnSpc>
                <a:spcPct val="80000"/>
              </a:lnSpc>
              <a:spcBef>
                <a:spcPts val="0"/>
              </a:spcBef>
              <a:buFont typeface="Wingdings" pitchFamily="2" charset="2"/>
              <a:buChar char="§"/>
            </a:pPr>
            <a:r>
              <a:rPr lang="en-US" sz="2400" dirty="0"/>
              <a:t>Matthew </a:t>
            </a:r>
            <a:r>
              <a:rPr lang="en-US" sz="2400" dirty="0" smtClean="0"/>
              <a:t>28     </a:t>
            </a:r>
            <a:r>
              <a:rPr lang="en-US" sz="3200" dirty="0" smtClean="0"/>
              <a:t>▪</a:t>
            </a:r>
            <a:r>
              <a:rPr lang="en-US" sz="2400" dirty="0" smtClean="0"/>
              <a:t> Mark 16</a:t>
            </a:r>
            <a:endParaRPr lang="en-US" sz="2400" dirty="0" smtClean="0">
              <a:sym typeface="Symbol" pitchFamily="18" charset="2"/>
            </a:endParaRPr>
          </a:p>
          <a:p>
            <a:pPr lvl="1">
              <a:lnSpc>
                <a:spcPct val="80000"/>
              </a:lnSpc>
              <a:spcBef>
                <a:spcPts val="0"/>
              </a:spcBef>
              <a:buFont typeface="Wingdings" pitchFamily="2" charset="2"/>
              <a:buChar char="§"/>
            </a:pPr>
            <a:r>
              <a:rPr lang="en-US" sz="2400" dirty="0" smtClean="0"/>
              <a:t>Luke 24 	</a:t>
            </a:r>
            <a:r>
              <a:rPr lang="en-US" sz="3200" dirty="0" smtClean="0"/>
              <a:t>▪</a:t>
            </a:r>
            <a:r>
              <a:rPr lang="en-US" sz="2400" dirty="0" smtClean="0"/>
              <a:t> John 20 &amp; 21</a:t>
            </a:r>
          </a:p>
          <a:p>
            <a:pPr lvl="1">
              <a:lnSpc>
                <a:spcPct val="80000"/>
              </a:lnSpc>
              <a:spcBef>
                <a:spcPts val="0"/>
              </a:spcBef>
              <a:buFont typeface="Wingdings" pitchFamily="2" charset="2"/>
              <a:buChar char="§"/>
            </a:pPr>
            <a:r>
              <a:rPr lang="en-US" sz="2400" dirty="0" smtClean="0"/>
              <a:t>Acts 1:3-12	</a:t>
            </a:r>
            <a:r>
              <a:rPr lang="en-US" sz="3200" dirty="0" smtClean="0"/>
              <a:t>▪</a:t>
            </a:r>
            <a:r>
              <a:rPr lang="en-US" sz="2400" dirty="0" smtClean="0"/>
              <a:t> 1 Corinthians 15:3-8</a:t>
            </a:r>
          </a:p>
          <a:p>
            <a:pPr>
              <a:lnSpc>
                <a:spcPct val="80000"/>
              </a:lnSpc>
            </a:pPr>
            <a:r>
              <a:rPr lang="en-US" sz="2800" dirty="0" smtClean="0"/>
              <a:t>Then</a:t>
            </a:r>
            <a:r>
              <a:rPr lang="en-US" sz="2800" dirty="0"/>
              <a:t>, without omitting a single detail from these accounts, write one </a:t>
            </a:r>
            <a:r>
              <a:rPr lang="en-US" sz="2800" i="1" dirty="0"/>
              <a:t>consistent</a:t>
            </a:r>
            <a:r>
              <a:rPr lang="en-US" sz="2800" dirty="0"/>
              <a:t> </a:t>
            </a:r>
            <a:r>
              <a:rPr lang="en-US" sz="2800" dirty="0" err="1"/>
              <a:t>narrative</a:t>
            </a:r>
            <a:r>
              <a:rPr lang="en-US" sz="2800" dirty="0" err="1">
                <a:sym typeface="Symbol" pitchFamily="18" charset="2"/>
              </a:rPr>
              <a:t></a:t>
            </a:r>
            <a:r>
              <a:rPr lang="en-US" sz="2800" dirty="0" err="1"/>
              <a:t>with</a:t>
            </a:r>
            <a:r>
              <a:rPr lang="en-US" sz="2800" dirty="0"/>
              <a:t> scriptural </a:t>
            </a:r>
            <a:r>
              <a:rPr lang="en-US" sz="2800" dirty="0" err="1"/>
              <a:t>citations</a:t>
            </a:r>
            <a:r>
              <a:rPr lang="en-US" sz="2800" dirty="0" err="1">
                <a:sym typeface="Symbol" pitchFamily="18" charset="2"/>
              </a:rPr>
              <a:t></a:t>
            </a:r>
            <a:r>
              <a:rPr lang="en-US" sz="2800" dirty="0" err="1"/>
              <a:t>of</a:t>
            </a:r>
            <a:r>
              <a:rPr lang="en-US" sz="2800" dirty="0"/>
              <a:t> the events from the Resurrection to the Ascension of Jesus Christ.</a:t>
            </a:r>
          </a:p>
          <a:p>
            <a:pPr>
              <a:lnSpc>
                <a:spcPct val="80000"/>
              </a:lnSpc>
            </a:pPr>
            <a:r>
              <a:rPr lang="en-US" sz="2800" dirty="0"/>
              <a:t>If you can do this, you can win $1,000.</a:t>
            </a:r>
          </a:p>
        </p:txBody>
      </p:sp>
      <p:sp>
        <p:nvSpPr>
          <p:cNvPr id="204804" name="Text Box 4"/>
          <p:cNvSpPr txBox="1">
            <a:spLocks noChangeArrowheads="1"/>
          </p:cNvSpPr>
          <p:nvPr/>
        </p:nvSpPr>
        <p:spPr bwMode="auto">
          <a:xfrm>
            <a:off x="838200" y="5486400"/>
            <a:ext cx="7467600" cy="830997"/>
          </a:xfrm>
          <a:prstGeom prst="rect">
            <a:avLst/>
          </a:prstGeom>
          <a:noFill/>
          <a:ln w="9525">
            <a:solidFill>
              <a:schemeClr val="folHlink"/>
            </a:solidFill>
            <a:miter lim="800000"/>
            <a:headEnd/>
            <a:tailEnd/>
          </a:ln>
          <a:effectLst/>
        </p:spPr>
        <p:txBody>
          <a:bodyPr wrap="square">
            <a:spAutoFit/>
          </a:bodyPr>
          <a:lstStyle/>
          <a:p>
            <a:pPr algn="ctr">
              <a:spcBef>
                <a:spcPts val="0"/>
              </a:spcBef>
            </a:pPr>
            <a:r>
              <a:rPr lang="en-US" sz="2400" dirty="0"/>
              <a:t>Send your entry to the Fayetteville </a:t>
            </a:r>
            <a:r>
              <a:rPr lang="en-US" sz="2400" dirty="0" smtClean="0"/>
              <a:t>Freethinkers at:</a:t>
            </a:r>
          </a:p>
          <a:p>
            <a:pPr algn="ctr">
              <a:spcBef>
                <a:spcPts val="0"/>
              </a:spcBef>
            </a:pPr>
            <a:r>
              <a:rPr lang="en-US" sz="2400" dirty="0" smtClean="0"/>
              <a:t>fayfreethinkers@yahoo.com</a:t>
            </a:r>
            <a:endParaRPr lang="en-US" sz="2400" dirty="0"/>
          </a:p>
        </p:txBody>
      </p:sp>
      <p:pic>
        <p:nvPicPr>
          <p:cNvPr id="27650" name="Picture 2" descr="C:\Users\Doug\AppData\Local\Microsoft\Windows\Temporary Internet Files\Content.IE5\H15FW8KN\MC900198146[1].wmf"/>
          <p:cNvPicPr>
            <a:picLocks noChangeAspect="1" noChangeArrowheads="1"/>
          </p:cNvPicPr>
          <p:nvPr/>
        </p:nvPicPr>
        <p:blipFill>
          <a:blip r:embed="rId3" cstate="print">
            <a:duotone>
              <a:prstClr val="black"/>
              <a:srgbClr val="00B050">
                <a:tint val="45000"/>
                <a:satMod val="400000"/>
              </a:srgbClr>
            </a:duotone>
          </a:blip>
          <a:srcRect/>
          <a:stretch>
            <a:fillRect/>
          </a:stretch>
        </p:blipFill>
        <p:spPr bwMode="auto">
          <a:xfrm>
            <a:off x="7620000" y="457200"/>
            <a:ext cx="791869" cy="955141"/>
          </a:xfrm>
          <a:prstGeom prst="rect">
            <a:avLst/>
          </a:prstGeom>
          <a:noFill/>
        </p:spPr>
      </p:pic>
      <p:sp>
        <p:nvSpPr>
          <p:cNvPr id="6" name="TextBox 5"/>
          <p:cNvSpPr txBox="1"/>
          <p:nvPr/>
        </p:nvSpPr>
        <p:spPr>
          <a:xfrm>
            <a:off x="1371600" y="6324600"/>
            <a:ext cx="6629400" cy="461665"/>
          </a:xfrm>
          <a:prstGeom prst="rect">
            <a:avLst/>
          </a:prstGeom>
          <a:noFill/>
        </p:spPr>
        <p:txBody>
          <a:bodyPr wrap="square" rtlCol="0">
            <a:spAutoFit/>
          </a:bodyPr>
          <a:lstStyle/>
          <a:p>
            <a:pPr algn="ctr"/>
            <a:r>
              <a:rPr lang="en-US" sz="1200" dirty="0" smtClean="0"/>
              <a:t>(Based on an offer originated and popularized by Dan Barker of the Freedom from Religion Foundation, whose  challenge offers an additional $500.)</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1000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770" decel="100000"/>
                                        <p:tgtEl>
                                          <p:spTgt spid="27650"/>
                                        </p:tgtEl>
                                      </p:cBhvr>
                                    </p:animEffect>
                                    <p:animScale>
                                      <p:cBhvr>
                                        <p:cTn id="8" dur="770" decel="100000"/>
                                        <p:tgtEl>
                                          <p:spTgt spid="27650"/>
                                        </p:tgtEl>
                                      </p:cBhvr>
                                      <p:from x="10000" y="10000"/>
                                      <p:to x="200000" y="450000"/>
                                    </p:animScale>
                                    <p:animScale>
                                      <p:cBhvr>
                                        <p:cTn id="9" dur="1230" accel="100000" fill="hold">
                                          <p:stCondLst>
                                            <p:cond delay="770"/>
                                          </p:stCondLst>
                                        </p:cTn>
                                        <p:tgtEl>
                                          <p:spTgt spid="27650"/>
                                        </p:tgtEl>
                                      </p:cBhvr>
                                      <p:from x="200000" y="450000"/>
                                      <p:to x="100000" y="100000"/>
                                    </p:animScale>
                                    <p:set>
                                      <p:cBhvr>
                                        <p:cTn id="10" dur="770" fill="hold"/>
                                        <p:tgtEl>
                                          <p:spTgt spid="27650"/>
                                        </p:tgtEl>
                                        <p:attrNameLst>
                                          <p:attrName>ppt_x</p:attrName>
                                        </p:attrNameLst>
                                      </p:cBhvr>
                                      <p:to>
                                        <p:strVal val="(0.5)"/>
                                      </p:to>
                                    </p:set>
                                    <p:anim from="(0.5)" to="(#ppt_x)" calcmode="lin" valueType="num">
                                      <p:cBhvr>
                                        <p:cTn id="11" dur="1230" accel="100000" fill="hold">
                                          <p:stCondLst>
                                            <p:cond delay="770"/>
                                          </p:stCondLst>
                                        </p:cTn>
                                        <p:tgtEl>
                                          <p:spTgt spid="27650"/>
                                        </p:tgtEl>
                                        <p:attrNameLst>
                                          <p:attrName>ppt_x</p:attrName>
                                        </p:attrNameLst>
                                      </p:cBhvr>
                                    </p:anim>
                                    <p:set>
                                      <p:cBhvr>
                                        <p:cTn id="12" dur="770" fill="hold"/>
                                        <p:tgtEl>
                                          <p:spTgt spid="27650"/>
                                        </p:tgtEl>
                                        <p:attrNameLst>
                                          <p:attrName>ppt_y</p:attrName>
                                        </p:attrNameLst>
                                      </p:cBhvr>
                                      <p:to>
                                        <p:strVal val="(#ppt_y+0.4)"/>
                                      </p:to>
                                    </p:set>
                                    <p:anim from="(#ppt_y+0.4)" to="(#ppt_y)" calcmode="lin" valueType="num">
                                      <p:cBhvr>
                                        <p:cTn id="13" dur="1230" accel="100000" fill="hold">
                                          <p:stCondLst>
                                            <p:cond delay="770"/>
                                          </p:stCondLst>
                                        </p:cTn>
                                        <p:tgtEl>
                                          <p:spTgt spid="27650"/>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5257800" cy="914400"/>
          </a:xfrm>
        </p:spPr>
        <p:txBody>
          <a:bodyPr/>
          <a:lstStyle/>
          <a:p>
            <a:r>
              <a:rPr lang="en-US" sz="3600" dirty="0" smtClean="0"/>
              <a:t>Why Contradictions?</a:t>
            </a:r>
            <a:endParaRPr lang="en-US" sz="3600" dirty="0"/>
          </a:p>
        </p:txBody>
      </p:sp>
      <p:sp>
        <p:nvSpPr>
          <p:cNvPr id="3" name="Content Placeholder 2"/>
          <p:cNvSpPr>
            <a:spLocks noGrp="1"/>
          </p:cNvSpPr>
          <p:nvPr>
            <p:ph idx="1"/>
          </p:nvPr>
        </p:nvSpPr>
        <p:spPr>
          <a:xfrm>
            <a:off x="304800" y="1295400"/>
            <a:ext cx="8229600" cy="5257800"/>
          </a:xfrm>
        </p:spPr>
        <p:txBody>
          <a:bodyPr/>
          <a:lstStyle/>
          <a:p>
            <a:pPr marL="1588" indent="-1588">
              <a:buNone/>
            </a:pPr>
            <a:r>
              <a:rPr lang="en-US" dirty="0" smtClean="0"/>
              <a:t>The point of showing contradictions in this narrative are many:</a:t>
            </a:r>
          </a:p>
          <a:p>
            <a:pPr lvl="1"/>
            <a:r>
              <a:rPr lang="en-US" dirty="0" smtClean="0"/>
              <a:t>It shows that at least some details must be incorrect, since contradictory accounts cannot all be true.</a:t>
            </a:r>
          </a:p>
          <a:p>
            <a:pPr lvl="1"/>
            <a:r>
              <a:rPr lang="en-US" dirty="0" smtClean="0"/>
              <a:t>It refutes the contention that the Bible is free of error.</a:t>
            </a:r>
          </a:p>
          <a:p>
            <a:pPr lvl="1"/>
            <a:r>
              <a:rPr lang="en-US" dirty="0" smtClean="0"/>
              <a:t>It shows the obviously human origin of these narratives.</a:t>
            </a:r>
          </a:p>
          <a:p>
            <a:pPr lvl="1"/>
            <a:r>
              <a:rPr lang="en-US" dirty="0" smtClean="0"/>
              <a:t>It brings up issues of why the narratives differ.  </a:t>
            </a:r>
            <a:r>
              <a:rPr lang="en-US" i="1" dirty="0" smtClean="0"/>
              <a:t>Why</a:t>
            </a:r>
            <a:r>
              <a:rPr lang="en-US" dirty="0" smtClean="0"/>
              <a:t> were they changed?</a:t>
            </a:r>
            <a:endParaRPr lang="en-US" dirty="0"/>
          </a:p>
        </p:txBody>
      </p:sp>
      <p:pic>
        <p:nvPicPr>
          <p:cNvPr id="26628" name="Picture 4" descr="C:\Users\Doug\AppData\Local\Microsoft\Windows\Temporary Internet Files\Content.IE5\CVU21P0H\MC900197585[1].wmf"/>
          <p:cNvPicPr>
            <a:picLocks noChangeAspect="1" noChangeArrowheads="1"/>
          </p:cNvPicPr>
          <p:nvPr/>
        </p:nvPicPr>
        <p:blipFill>
          <a:blip r:embed="rId2" cstate="print"/>
          <a:srcRect/>
          <a:stretch>
            <a:fillRect/>
          </a:stretch>
        </p:blipFill>
        <p:spPr bwMode="auto">
          <a:xfrm rot="1573513">
            <a:off x="7391400" y="685800"/>
            <a:ext cx="838200" cy="642860"/>
          </a:xfrm>
          <a:prstGeom prst="rect">
            <a:avLst/>
          </a:prstGeom>
          <a:noFill/>
        </p:spPr>
      </p:pic>
      <p:pic>
        <p:nvPicPr>
          <p:cNvPr id="7" name="Picture 4" descr="C:\Users\Doug\AppData\Local\Microsoft\Windows\Temporary Internet Files\Content.IE5\CVU21P0H\MC900197585[1].wmf"/>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flipH="1">
            <a:off x="5410200" y="609600"/>
            <a:ext cx="990600" cy="642860"/>
          </a:xfrm>
          <a:prstGeom prst="rect">
            <a:avLst/>
          </a:prstGeom>
          <a:noFill/>
        </p:spPr>
      </p:pic>
      <p:pic>
        <p:nvPicPr>
          <p:cNvPr id="8" name="Picture 4" descr="C:\Users\Doug\AppData\Local\Microsoft\Windows\Temporary Internet Files\Content.IE5\CVU21P0H\MC900197585[1].wmf"/>
          <p:cNvPicPr>
            <a:picLocks noChangeAspect="1" noChangeArrowheads="1"/>
          </p:cNvPicPr>
          <p:nvPr/>
        </p:nvPicPr>
        <p:blipFill>
          <a:blip r:embed="rId2" cstate="print">
            <a:duotone>
              <a:prstClr val="black"/>
              <a:schemeClr val="accent3">
                <a:tint val="45000"/>
                <a:satMod val="400000"/>
              </a:schemeClr>
            </a:duotone>
          </a:blip>
          <a:srcRect/>
          <a:stretch>
            <a:fillRect/>
          </a:stretch>
        </p:blipFill>
        <p:spPr bwMode="auto">
          <a:xfrm rot="19840149">
            <a:off x="6847808" y="561621"/>
            <a:ext cx="533400" cy="409093"/>
          </a:xfrm>
          <a:prstGeom prst="rect">
            <a:avLst/>
          </a:prstGeom>
          <a:noFill/>
        </p:spPr>
      </p:pic>
      <p:pic>
        <p:nvPicPr>
          <p:cNvPr id="9" name="Picture 4" descr="C:\Users\Doug\AppData\Local\Microsoft\Windows\Temporary Internet Files\Content.IE5\CVU21P0H\MC900197585[1].wmf"/>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rot="17480162">
            <a:off x="6248400" y="260079"/>
            <a:ext cx="738847" cy="566661"/>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239000" cy="1295400"/>
          </a:xfrm>
        </p:spPr>
        <p:txBody>
          <a:bodyPr/>
          <a:lstStyle/>
          <a:p>
            <a:r>
              <a:rPr lang="en-US" dirty="0" smtClean="0"/>
              <a:t>So What Happened to Jesus’ Body?</a:t>
            </a:r>
            <a:endParaRPr lang="en-US" dirty="0"/>
          </a:p>
        </p:txBody>
      </p:sp>
      <p:sp>
        <p:nvSpPr>
          <p:cNvPr id="3" name="Content Placeholder 2"/>
          <p:cNvSpPr>
            <a:spLocks noGrp="1"/>
          </p:cNvSpPr>
          <p:nvPr>
            <p:ph idx="1"/>
          </p:nvPr>
        </p:nvSpPr>
        <p:spPr>
          <a:xfrm>
            <a:off x="228600" y="1676400"/>
            <a:ext cx="6248400" cy="5029200"/>
          </a:xfrm>
        </p:spPr>
        <p:txBody>
          <a:bodyPr/>
          <a:lstStyle/>
          <a:p>
            <a:pPr marL="1588" indent="-1588">
              <a:buFont typeface="Wingdings" pitchFamily="2" charset="2"/>
              <a:buChar char="q"/>
            </a:pPr>
            <a:r>
              <a:rPr lang="en-US" sz="2400" dirty="0" smtClean="0"/>
              <a:t>If Jesus really was crucified but he did not come back to life, what became of his corpse?</a:t>
            </a:r>
          </a:p>
          <a:p>
            <a:pPr marL="1588" indent="-1588">
              <a:buNone/>
            </a:pPr>
            <a:r>
              <a:rPr lang="en-US" sz="2400" dirty="0" smtClean="0"/>
              <a:t>"[</a:t>
            </a:r>
            <a:r>
              <a:rPr lang="en-US" sz="2400" dirty="0" smtClean="0"/>
              <a:t>The gospel accounts] are a poetic rendering of a devout wish but certainly not an authentic record... since the Crucifixion was conducted by Roman soldiers,... Jesus' body was most likely left on the Cross or tossed into a shallow grave to be eaten by scavenger dogs, crows or other wild beasts</a:t>
            </a:r>
            <a:r>
              <a:rPr lang="en-US" sz="2400" dirty="0" smtClean="0"/>
              <a:t>.“</a:t>
            </a:r>
          </a:p>
          <a:p>
            <a:pPr marL="1588" indent="-1588">
              <a:buNone/>
            </a:pPr>
            <a:r>
              <a:rPr lang="en-US" sz="2400" dirty="0" smtClean="0"/>
              <a:t> </a:t>
            </a:r>
            <a:r>
              <a:rPr lang="en-US" sz="2400" dirty="0" smtClean="0"/>
              <a:t>--Bible scholars Robert Funk &amp; John Dominic </a:t>
            </a:r>
            <a:r>
              <a:rPr lang="en-US" sz="2400" dirty="0" err="1" smtClean="0"/>
              <a:t>Crossan</a:t>
            </a:r>
            <a:r>
              <a:rPr lang="en-US" sz="2400" dirty="0" smtClean="0"/>
              <a:t>, </a:t>
            </a:r>
            <a:r>
              <a:rPr lang="en-US" sz="1800" dirty="0" smtClean="0"/>
              <a:t>TIME </a:t>
            </a:r>
            <a:r>
              <a:rPr lang="en-US" sz="1800" dirty="0" smtClean="0"/>
              <a:t>magazine, 4/10/95, pg. 70.</a:t>
            </a:r>
            <a:endParaRPr lang="en-US" sz="1800" dirty="0"/>
          </a:p>
        </p:txBody>
      </p:sp>
      <p:pic>
        <p:nvPicPr>
          <p:cNvPr id="4" name="Picture 3" descr="clean skeleton crucified cu.jpg"/>
          <p:cNvPicPr>
            <a:picLocks noChangeAspect="1"/>
          </p:cNvPicPr>
          <p:nvPr/>
        </p:nvPicPr>
        <p:blipFill>
          <a:blip r:embed="rId2" cstate="print"/>
          <a:stretch>
            <a:fillRect/>
          </a:stretch>
        </p:blipFill>
        <p:spPr>
          <a:xfrm>
            <a:off x="6324600" y="1905000"/>
            <a:ext cx="2590800" cy="1499937"/>
          </a:xfrm>
          <a:prstGeom prst="rect">
            <a:avLst/>
          </a:prstGeom>
        </p:spPr>
      </p:pic>
      <p:pic>
        <p:nvPicPr>
          <p:cNvPr id="1025" name="Picture 1" descr="C:\Users\Doug\AppData\Local\Microsoft\Windows\Temporary Internet Files\Content.IE5\Q1LUUZAL\MC900329573[1].wmf"/>
          <p:cNvPicPr>
            <a:picLocks noChangeAspect="1" noChangeArrowheads="1"/>
          </p:cNvPicPr>
          <p:nvPr/>
        </p:nvPicPr>
        <p:blipFill>
          <a:blip r:embed="rId3" cstate="print"/>
          <a:srcRect/>
          <a:stretch>
            <a:fillRect/>
          </a:stretch>
        </p:blipFill>
        <p:spPr bwMode="auto">
          <a:xfrm>
            <a:off x="7772400" y="3810000"/>
            <a:ext cx="914400" cy="627559"/>
          </a:xfrm>
          <a:prstGeom prst="rect">
            <a:avLst/>
          </a:prstGeom>
          <a:noFill/>
        </p:spPr>
      </p:pic>
      <p:pic>
        <p:nvPicPr>
          <p:cNvPr id="6" name="Picture 1" descr="C:\Users\Doug\AppData\Local\Microsoft\Windows\Temporary Internet Files\Content.IE5\Q1LUUZAL\MC900329573[1].wmf"/>
          <p:cNvPicPr>
            <a:picLocks noChangeAspect="1" noChangeArrowheads="1"/>
          </p:cNvPicPr>
          <p:nvPr/>
        </p:nvPicPr>
        <p:blipFill>
          <a:blip r:embed="rId3" cstate="print"/>
          <a:srcRect/>
          <a:stretch>
            <a:fillRect/>
          </a:stretch>
        </p:blipFill>
        <p:spPr bwMode="auto">
          <a:xfrm flipH="1">
            <a:off x="6705600" y="3810000"/>
            <a:ext cx="762000" cy="627559"/>
          </a:xfrm>
          <a:prstGeom prst="rect">
            <a:avLst/>
          </a:prstGeom>
          <a:noFill/>
        </p:spPr>
      </p:pic>
      <p:pic>
        <p:nvPicPr>
          <p:cNvPr id="7" name="Picture 1" descr="C:\Users\Doug\AppData\Local\Microsoft\Windows\Temporary Internet Files\Content.IE5\Q1LUUZAL\MC900329573[1].wmf"/>
          <p:cNvPicPr>
            <a:picLocks noChangeAspect="1" noChangeArrowheads="1"/>
          </p:cNvPicPr>
          <p:nvPr/>
        </p:nvPicPr>
        <p:blipFill>
          <a:blip r:embed="rId3" cstate="print"/>
          <a:srcRect/>
          <a:stretch>
            <a:fillRect/>
          </a:stretch>
        </p:blipFill>
        <p:spPr bwMode="auto">
          <a:xfrm rot="1382285">
            <a:off x="7477732" y="4649697"/>
            <a:ext cx="914400" cy="627559"/>
          </a:xfrm>
          <a:prstGeom prst="rect">
            <a:avLst/>
          </a:prstGeom>
          <a:noFill/>
        </p:spPr>
      </p:pic>
      <p:pic>
        <p:nvPicPr>
          <p:cNvPr id="1026" name="Picture 2" descr="C:\Users\Doug\AppData\Local\Microsoft\Windows\Temporary Internet Files\Content.IE5\H15FW8KN\MC900053209[1].wmf"/>
          <p:cNvPicPr>
            <a:picLocks noChangeAspect="1" noChangeArrowheads="1"/>
          </p:cNvPicPr>
          <p:nvPr/>
        </p:nvPicPr>
        <p:blipFill>
          <a:blip r:embed="rId4" cstate="print"/>
          <a:srcRect/>
          <a:stretch>
            <a:fillRect/>
          </a:stretch>
        </p:blipFill>
        <p:spPr bwMode="auto">
          <a:xfrm>
            <a:off x="7772400" y="1219200"/>
            <a:ext cx="1137057" cy="83548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The Easter Narrative</a:t>
            </a:r>
            <a:endParaRPr lang="en-US" dirty="0"/>
          </a:p>
        </p:txBody>
      </p:sp>
      <p:sp>
        <p:nvSpPr>
          <p:cNvPr id="20483" name="Rectangle 3"/>
          <p:cNvSpPr>
            <a:spLocks noGrp="1" noChangeArrowheads="1"/>
          </p:cNvSpPr>
          <p:nvPr>
            <p:ph type="body" idx="1"/>
          </p:nvPr>
        </p:nvSpPr>
        <p:spPr>
          <a:xfrm>
            <a:off x="609600" y="1371600"/>
            <a:ext cx="6477000" cy="5181600"/>
          </a:xfrm>
        </p:spPr>
        <p:txBody>
          <a:bodyPr/>
          <a:lstStyle/>
          <a:p>
            <a:r>
              <a:rPr lang="en-US" dirty="0" smtClean="0"/>
              <a:t>Problems with Easter contradictions in the New Testament are insurmountable.</a:t>
            </a:r>
          </a:p>
          <a:p>
            <a:r>
              <a:rPr lang="en-US" dirty="0" smtClean="0"/>
              <a:t>In fact, skeptics have long offered </a:t>
            </a:r>
            <a:r>
              <a:rPr lang="en-US" b="1" dirty="0" smtClean="0"/>
              <a:t>cash prizes </a:t>
            </a:r>
            <a:r>
              <a:rPr lang="en-US" dirty="0" smtClean="0"/>
              <a:t>to anyone who can resolve these contradictions and present a Bible-based narrative of Jesus’ resurrection that is free of self-contradiction.</a:t>
            </a:r>
            <a:endParaRPr lang="en-US" dirty="0"/>
          </a:p>
        </p:txBody>
      </p:sp>
      <p:pic>
        <p:nvPicPr>
          <p:cNvPr id="20488" name="Picture 8" descr="C:\Users\Doug\AppData\Local\Microsoft\Windows\Temporary Internet Files\Content.IE5\CVU21P0H\MC900332051[1].wmf"/>
          <p:cNvPicPr>
            <a:picLocks noChangeAspect="1" noChangeArrowheads="1"/>
          </p:cNvPicPr>
          <p:nvPr/>
        </p:nvPicPr>
        <p:blipFill>
          <a:blip r:embed="rId2" cstate="print"/>
          <a:srcRect/>
          <a:stretch>
            <a:fillRect/>
          </a:stretch>
        </p:blipFill>
        <p:spPr bwMode="auto">
          <a:xfrm>
            <a:off x="7162800" y="2895600"/>
            <a:ext cx="1572285" cy="178805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371600"/>
          </a:xfrm>
        </p:spPr>
        <p:txBody>
          <a:bodyPr/>
          <a:lstStyle/>
          <a:p>
            <a:r>
              <a:rPr lang="en-US" sz="4000" dirty="0" smtClean="0"/>
              <a:t>Church of Christ</a:t>
            </a:r>
            <a:br>
              <a:rPr lang="en-US" sz="4000" dirty="0" smtClean="0"/>
            </a:br>
            <a:r>
              <a:rPr lang="en-US" sz="4000" dirty="0" smtClean="0"/>
              <a:t>Minister-Turned-Atheist: Farrell Till</a:t>
            </a:r>
            <a:endParaRPr lang="en-US" sz="4000" dirty="0"/>
          </a:p>
        </p:txBody>
      </p:sp>
      <p:sp>
        <p:nvSpPr>
          <p:cNvPr id="3" name="Content Placeholder 2"/>
          <p:cNvSpPr>
            <a:spLocks noGrp="1"/>
          </p:cNvSpPr>
          <p:nvPr>
            <p:ph idx="1"/>
          </p:nvPr>
        </p:nvSpPr>
        <p:spPr>
          <a:xfrm>
            <a:off x="3581400" y="1905000"/>
            <a:ext cx="5334000" cy="4572000"/>
          </a:xfrm>
        </p:spPr>
        <p:txBody>
          <a:bodyPr/>
          <a:lstStyle/>
          <a:p>
            <a:pPr marL="1588" indent="-1588" algn="ctr">
              <a:buNone/>
            </a:pPr>
            <a:r>
              <a:rPr lang="en-US" dirty="0" smtClean="0">
                <a:solidFill>
                  <a:schemeClr val="tx1"/>
                </a:solidFill>
                <a:latin typeface="+mn-lt"/>
                <a:ea typeface="+mn-ea"/>
                <a:cs typeface="+mn-cs"/>
              </a:rPr>
              <a:t>“That </a:t>
            </a:r>
            <a:r>
              <a:rPr lang="en-US" dirty="0">
                <a:solidFill>
                  <a:schemeClr val="tx1"/>
                </a:solidFill>
                <a:latin typeface="+mn-lt"/>
                <a:ea typeface="+mn-ea"/>
                <a:cs typeface="+mn-cs"/>
              </a:rPr>
              <a:t>the resurrection narratives in the gospel accounts contain inconsistencies and contradictions is recognized by all except biblical </a:t>
            </a:r>
            <a:r>
              <a:rPr lang="en-US" dirty="0" err="1">
                <a:solidFill>
                  <a:schemeClr val="tx1"/>
                </a:solidFill>
                <a:latin typeface="+mn-lt"/>
                <a:ea typeface="+mn-ea"/>
                <a:cs typeface="+mn-cs"/>
              </a:rPr>
              <a:t>inerrantists</a:t>
            </a:r>
            <a:r>
              <a:rPr lang="en-US" dirty="0">
                <a:solidFill>
                  <a:schemeClr val="tx1"/>
                </a:solidFill>
                <a:latin typeface="+mn-lt"/>
                <a:ea typeface="+mn-ea"/>
                <a:cs typeface="+mn-cs"/>
              </a:rPr>
              <a:t>, </a:t>
            </a:r>
            <a:r>
              <a:rPr lang="en-US" dirty="0" smtClean="0">
                <a:solidFill>
                  <a:schemeClr val="tx1"/>
                </a:solidFill>
                <a:latin typeface="+mn-lt"/>
                <a:ea typeface="+mn-ea"/>
                <a:cs typeface="+mn-cs"/>
              </a:rPr>
              <a:t>who </a:t>
            </a:r>
            <a:r>
              <a:rPr lang="en-US" dirty="0">
                <a:solidFill>
                  <a:schemeClr val="tx1"/>
                </a:solidFill>
                <a:latin typeface="+mn-lt"/>
                <a:ea typeface="+mn-ea"/>
                <a:cs typeface="+mn-cs"/>
              </a:rPr>
              <a:t>cling to their discredited belief that the Bible is inerrant</a:t>
            </a:r>
            <a:r>
              <a:rPr lang="en-US" dirty="0" smtClean="0">
                <a:solidFill>
                  <a:schemeClr val="tx1"/>
                </a:solidFill>
                <a:latin typeface="+mn-lt"/>
                <a:ea typeface="+mn-ea"/>
                <a:cs typeface="+mn-cs"/>
              </a:rPr>
              <a:t>.”</a:t>
            </a:r>
            <a:endParaRPr lang="en-US" dirty="0"/>
          </a:p>
        </p:txBody>
      </p:sp>
      <p:pic>
        <p:nvPicPr>
          <p:cNvPr id="8194" name="Picture 2" descr="Farrell Till"/>
          <p:cNvPicPr>
            <a:picLocks noChangeAspect="1" noChangeArrowheads="1"/>
          </p:cNvPicPr>
          <p:nvPr/>
        </p:nvPicPr>
        <p:blipFill>
          <a:blip r:embed="rId2" cstate="print"/>
          <a:srcRect/>
          <a:stretch>
            <a:fillRect/>
          </a:stretch>
        </p:blipFill>
        <p:spPr bwMode="auto">
          <a:xfrm>
            <a:off x="770794" y="2362200"/>
            <a:ext cx="2505806" cy="2895600"/>
          </a:xfrm>
          <a:prstGeom prst="rect">
            <a:avLst/>
          </a:prstGeom>
          <a:noFill/>
        </p:spPr>
      </p:pic>
      <p:sp>
        <p:nvSpPr>
          <p:cNvPr id="5" name="Rectangle 4"/>
          <p:cNvSpPr/>
          <p:nvPr/>
        </p:nvSpPr>
        <p:spPr>
          <a:xfrm>
            <a:off x="381000" y="5486400"/>
            <a:ext cx="3198376" cy="369332"/>
          </a:xfrm>
          <a:prstGeom prst="rect">
            <a:avLst/>
          </a:prstGeom>
        </p:spPr>
        <p:txBody>
          <a:bodyPr wrap="none">
            <a:spAutoFit/>
          </a:bodyPr>
          <a:lstStyle/>
          <a:p>
            <a:r>
              <a:rPr lang="en-US" dirty="0" smtClean="0"/>
              <a:t>http://theskepticalreview.com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Till’s “Mary Magdalene Problem”</a:t>
            </a:r>
            <a:endParaRPr lang="en-US" dirty="0"/>
          </a:p>
        </p:txBody>
      </p:sp>
      <p:sp>
        <p:nvSpPr>
          <p:cNvPr id="3" name="Content Placeholder 2"/>
          <p:cNvSpPr>
            <a:spLocks noGrp="1"/>
          </p:cNvSpPr>
          <p:nvPr>
            <p:ph idx="1"/>
          </p:nvPr>
        </p:nvSpPr>
        <p:spPr>
          <a:xfrm>
            <a:off x="457200" y="1295400"/>
            <a:ext cx="6172200" cy="5105400"/>
          </a:xfrm>
        </p:spPr>
        <p:txBody>
          <a:bodyPr/>
          <a:lstStyle/>
          <a:p>
            <a:r>
              <a:rPr lang="en-US" dirty="0">
                <a:solidFill>
                  <a:schemeClr val="tx1"/>
                </a:solidFill>
                <a:latin typeface="+mn-lt"/>
                <a:ea typeface="+mn-ea"/>
                <a:cs typeface="+mn-cs"/>
              </a:rPr>
              <a:t>The </a:t>
            </a:r>
            <a:r>
              <a:rPr lang="en-US" dirty="0" smtClean="0">
                <a:solidFill>
                  <a:schemeClr val="tx1"/>
                </a:solidFill>
                <a:latin typeface="+mn-lt"/>
                <a:ea typeface="+mn-ea"/>
                <a:cs typeface="+mn-cs"/>
              </a:rPr>
              <a:t>main thesis:</a:t>
            </a:r>
          </a:p>
          <a:p>
            <a:pPr lvl="1"/>
            <a:r>
              <a:rPr lang="en-US" b="1" dirty="0" smtClean="0"/>
              <a:t>The </a:t>
            </a:r>
            <a:r>
              <a:rPr lang="en-US" b="1" dirty="0" smtClean="0">
                <a:solidFill>
                  <a:schemeClr val="tx1"/>
                </a:solidFill>
                <a:latin typeface="+mn-lt"/>
                <a:ea typeface="+mn-ea"/>
                <a:cs typeface="+mn-cs"/>
              </a:rPr>
              <a:t>depiction </a:t>
            </a:r>
            <a:r>
              <a:rPr lang="en-US" b="1" dirty="0">
                <a:solidFill>
                  <a:schemeClr val="tx1"/>
                </a:solidFill>
                <a:latin typeface="+mn-lt"/>
                <a:ea typeface="+mn-ea"/>
                <a:cs typeface="+mn-cs"/>
              </a:rPr>
              <a:t>of Mary Magdalene in Matthew 28:1-10 is inconsistent with her depiction in John 20:1-18. </a:t>
            </a:r>
            <a:endParaRPr lang="en-US" b="1" dirty="0" smtClean="0">
              <a:solidFill>
                <a:schemeClr val="tx1"/>
              </a:solidFill>
              <a:latin typeface="+mn-lt"/>
              <a:ea typeface="+mn-ea"/>
              <a:cs typeface="+mn-cs"/>
            </a:endParaRPr>
          </a:p>
          <a:p>
            <a:r>
              <a:rPr lang="en-US" dirty="0" smtClean="0"/>
              <a:t>Till has debated this issue at length and in excruciating detail.</a:t>
            </a:r>
          </a:p>
          <a:p>
            <a:r>
              <a:rPr lang="en-US" dirty="0" smtClean="0"/>
              <a:t>No one has been able to resolve this textual problem.</a:t>
            </a:r>
            <a:endParaRPr lang="en-US" dirty="0"/>
          </a:p>
        </p:txBody>
      </p:sp>
      <p:pic>
        <p:nvPicPr>
          <p:cNvPr id="7169" name="Picture 1" descr="C:\Users\Doug\AppData\Local\Microsoft\Windows\Temporary Internet Files\Content.IE5\CVU21P0H\MC900194056[1].wmf"/>
          <p:cNvPicPr>
            <a:picLocks noChangeAspect="1" noChangeArrowheads="1"/>
          </p:cNvPicPr>
          <p:nvPr/>
        </p:nvPicPr>
        <p:blipFill>
          <a:blip r:embed="rId2" cstate="print"/>
          <a:srcRect/>
          <a:stretch>
            <a:fillRect/>
          </a:stretch>
        </p:blipFill>
        <p:spPr bwMode="auto">
          <a:xfrm>
            <a:off x="6705600" y="2362200"/>
            <a:ext cx="2030994" cy="28870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427038"/>
            <a:ext cx="3505200" cy="1630362"/>
          </a:xfrm>
        </p:spPr>
        <p:txBody>
          <a:bodyPr/>
          <a:lstStyle/>
          <a:p>
            <a:r>
              <a:rPr lang="en-US" dirty="0" smtClean="0"/>
              <a:t>The Synoptic Version</a:t>
            </a:r>
            <a:endParaRPr lang="en-US" dirty="0"/>
          </a:p>
        </p:txBody>
      </p:sp>
      <p:sp>
        <p:nvSpPr>
          <p:cNvPr id="3" name="Content Placeholder 2"/>
          <p:cNvSpPr>
            <a:spLocks noGrp="1"/>
          </p:cNvSpPr>
          <p:nvPr>
            <p:ph idx="1"/>
          </p:nvPr>
        </p:nvSpPr>
        <p:spPr>
          <a:xfrm>
            <a:off x="228600" y="457200"/>
            <a:ext cx="5105400" cy="6248400"/>
          </a:xfrm>
        </p:spPr>
        <p:txBody>
          <a:bodyPr/>
          <a:lstStyle/>
          <a:p>
            <a:r>
              <a:rPr lang="en-US" sz="2800" dirty="0" smtClean="0"/>
              <a:t>Mary Magdalene goes </a:t>
            </a:r>
            <a:r>
              <a:rPr lang="en-US" sz="2800" dirty="0" smtClean="0">
                <a:solidFill>
                  <a:schemeClr val="tx1"/>
                </a:solidFill>
                <a:latin typeface="+mn-lt"/>
                <a:ea typeface="+mn-ea"/>
                <a:cs typeface="+mn-cs"/>
              </a:rPr>
              <a:t>to the tomb of Jesus.</a:t>
            </a:r>
          </a:p>
          <a:p>
            <a:r>
              <a:rPr lang="en-US" sz="2800" dirty="0" smtClean="0"/>
              <a:t>She sees one or more</a:t>
            </a:r>
            <a:r>
              <a:rPr lang="en-US" sz="2800" dirty="0" smtClean="0">
                <a:solidFill>
                  <a:schemeClr val="tx1"/>
                </a:solidFill>
                <a:latin typeface="+mn-lt"/>
                <a:ea typeface="+mn-ea"/>
                <a:cs typeface="+mn-cs"/>
              </a:rPr>
              <a:t> persons </a:t>
            </a:r>
            <a:r>
              <a:rPr lang="en-US" sz="2800" dirty="0">
                <a:solidFill>
                  <a:schemeClr val="tx1"/>
                </a:solidFill>
                <a:latin typeface="+mn-lt"/>
                <a:ea typeface="+mn-ea"/>
                <a:cs typeface="+mn-cs"/>
              </a:rPr>
              <a:t>at the </a:t>
            </a:r>
            <a:r>
              <a:rPr lang="en-US" sz="2800" dirty="0" smtClean="0">
                <a:solidFill>
                  <a:schemeClr val="tx1"/>
                </a:solidFill>
                <a:latin typeface="+mn-lt"/>
                <a:ea typeface="+mn-ea"/>
                <a:cs typeface="+mn-cs"/>
              </a:rPr>
              <a:t>tomb.</a:t>
            </a:r>
          </a:p>
          <a:p>
            <a:r>
              <a:rPr lang="en-US" sz="2800" dirty="0" smtClean="0">
                <a:solidFill>
                  <a:schemeClr val="tx1"/>
                </a:solidFill>
                <a:latin typeface="+mn-lt"/>
                <a:ea typeface="+mn-ea"/>
                <a:cs typeface="+mn-cs"/>
              </a:rPr>
              <a:t>The </a:t>
            </a:r>
            <a:r>
              <a:rPr lang="en-US" sz="2800" dirty="0" smtClean="0"/>
              <a:t>persons </a:t>
            </a:r>
            <a:r>
              <a:rPr lang="en-US" sz="2800" dirty="0" smtClean="0">
                <a:solidFill>
                  <a:schemeClr val="tx1"/>
                </a:solidFill>
                <a:latin typeface="+mn-lt"/>
                <a:ea typeface="+mn-ea"/>
                <a:cs typeface="+mn-cs"/>
              </a:rPr>
              <a:t>announce that Jesus has been resurrected.</a:t>
            </a:r>
          </a:p>
          <a:p>
            <a:r>
              <a:rPr lang="en-US" sz="2800" dirty="0" smtClean="0"/>
              <a:t>Mary Magdalene leaves the tomb and </a:t>
            </a:r>
            <a:r>
              <a:rPr lang="en-US" sz="2800" dirty="0" smtClean="0">
                <a:solidFill>
                  <a:schemeClr val="tx1"/>
                </a:solidFill>
                <a:latin typeface="+mn-lt"/>
                <a:ea typeface="+mn-ea"/>
                <a:cs typeface="+mn-cs"/>
              </a:rPr>
              <a:t>encounters Jesus himself.</a:t>
            </a:r>
          </a:p>
          <a:p>
            <a:r>
              <a:rPr lang="en-US" sz="2800" dirty="0" smtClean="0"/>
              <a:t>She</a:t>
            </a:r>
            <a:r>
              <a:rPr lang="en-US" sz="2800" dirty="0" smtClean="0">
                <a:solidFill>
                  <a:schemeClr val="tx1"/>
                </a:solidFill>
                <a:latin typeface="+mn-lt"/>
                <a:ea typeface="+mn-ea"/>
                <a:cs typeface="+mn-cs"/>
              </a:rPr>
              <a:t> worships Jesus.</a:t>
            </a:r>
          </a:p>
          <a:p>
            <a:r>
              <a:rPr lang="en-US" sz="2800" dirty="0" smtClean="0">
                <a:solidFill>
                  <a:schemeClr val="tx1"/>
                </a:solidFill>
                <a:latin typeface="+mn-lt"/>
                <a:ea typeface="+mn-ea"/>
                <a:cs typeface="+mn-cs"/>
              </a:rPr>
              <a:t>She then runs to tell </a:t>
            </a:r>
            <a:r>
              <a:rPr lang="en-US" sz="2800" dirty="0">
                <a:solidFill>
                  <a:schemeClr val="tx1"/>
                </a:solidFill>
                <a:latin typeface="+mn-lt"/>
                <a:ea typeface="+mn-ea"/>
                <a:cs typeface="+mn-cs"/>
              </a:rPr>
              <a:t>the disciples what </a:t>
            </a:r>
            <a:r>
              <a:rPr lang="en-US" sz="2800" dirty="0" smtClean="0">
                <a:solidFill>
                  <a:schemeClr val="tx1"/>
                </a:solidFill>
                <a:latin typeface="+mn-lt"/>
                <a:ea typeface="+mn-ea"/>
                <a:cs typeface="+mn-cs"/>
              </a:rPr>
              <a:t>has </a:t>
            </a:r>
            <a:r>
              <a:rPr lang="en-US" sz="2800" dirty="0">
                <a:solidFill>
                  <a:schemeClr val="tx1"/>
                </a:solidFill>
                <a:latin typeface="+mn-lt"/>
                <a:ea typeface="+mn-ea"/>
                <a:cs typeface="+mn-cs"/>
              </a:rPr>
              <a:t>happened</a:t>
            </a:r>
            <a:r>
              <a:rPr lang="en-US" sz="2800" dirty="0" smtClean="0">
                <a:solidFill>
                  <a:schemeClr val="tx1"/>
                </a:solidFill>
                <a:latin typeface="+mn-lt"/>
                <a:ea typeface="+mn-ea"/>
                <a:cs typeface="+mn-cs"/>
              </a:rPr>
              <a:t>.</a:t>
            </a:r>
            <a:endParaRPr lang="en-US" sz="2800" dirty="0"/>
          </a:p>
        </p:txBody>
      </p:sp>
      <p:pic>
        <p:nvPicPr>
          <p:cNvPr id="6145"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a:off x="6172200" y="2667000"/>
            <a:ext cx="2279177" cy="2160422"/>
          </a:xfrm>
          <a:prstGeom prst="rect">
            <a:avLst/>
          </a:prstGeom>
          <a:noFill/>
        </p:spPr>
      </p:pic>
      <p:sp>
        <p:nvSpPr>
          <p:cNvPr id="5" name="TextBox 4"/>
          <p:cNvSpPr txBox="1"/>
          <p:nvPr/>
        </p:nvSpPr>
        <p:spPr>
          <a:xfrm>
            <a:off x="5867400" y="5181600"/>
            <a:ext cx="2971800" cy="1477328"/>
          </a:xfrm>
          <a:prstGeom prst="rect">
            <a:avLst/>
          </a:prstGeom>
          <a:noFill/>
        </p:spPr>
        <p:txBody>
          <a:bodyPr wrap="square" rtlCol="0">
            <a:spAutoFit/>
          </a:bodyPr>
          <a:lstStyle/>
          <a:p>
            <a:pPr algn="ctr"/>
            <a:r>
              <a:rPr lang="en-US" dirty="0" smtClean="0"/>
              <a:t>Synoptic: “seen together,” referring to the gospels of Matthew, Mark, and Luke, which have a similar view, unlike John.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743200" cy="1858962"/>
          </a:xfrm>
        </p:spPr>
        <p:txBody>
          <a:bodyPr/>
          <a:lstStyle/>
          <a:p>
            <a:r>
              <a:rPr lang="en-US" dirty="0" smtClean="0"/>
              <a:t>The Gospel of John</a:t>
            </a:r>
            <a:endParaRPr lang="en-US" dirty="0"/>
          </a:p>
        </p:txBody>
      </p:sp>
      <p:sp>
        <p:nvSpPr>
          <p:cNvPr id="3" name="Content Placeholder 2"/>
          <p:cNvSpPr>
            <a:spLocks noGrp="1"/>
          </p:cNvSpPr>
          <p:nvPr>
            <p:ph idx="1"/>
          </p:nvPr>
        </p:nvSpPr>
        <p:spPr>
          <a:xfrm>
            <a:off x="3352800" y="457200"/>
            <a:ext cx="5486400" cy="6096000"/>
          </a:xfrm>
        </p:spPr>
        <p:txBody>
          <a:bodyPr/>
          <a:lstStyle/>
          <a:p>
            <a:r>
              <a:rPr lang="en-US" dirty="0" smtClean="0"/>
              <a:t>Mary Magdalene finds the tomb empty: no one is in it.</a:t>
            </a:r>
          </a:p>
          <a:p>
            <a:r>
              <a:rPr lang="en-US" dirty="0" smtClean="0"/>
              <a:t>She then runs to Peter and another disciple and says that the body of Jesus has been stolen. </a:t>
            </a:r>
            <a:r>
              <a:rPr lang="en-US" sz="2400" dirty="0" smtClean="0"/>
              <a:t>(</a:t>
            </a:r>
            <a:r>
              <a:rPr lang="en-US" sz="2400" dirty="0" err="1" smtClean="0"/>
              <a:t>Jn</a:t>
            </a:r>
            <a:r>
              <a:rPr lang="en-US" sz="2400" dirty="0" smtClean="0"/>
              <a:t> 20:1-2).</a:t>
            </a:r>
          </a:p>
          <a:p>
            <a:r>
              <a:rPr lang="en-US" dirty="0" smtClean="0"/>
              <a:t>Only </a:t>
            </a:r>
            <a:r>
              <a:rPr lang="en-US" i="1" dirty="0" smtClean="0"/>
              <a:t>after</a:t>
            </a:r>
            <a:r>
              <a:rPr lang="en-US" dirty="0" smtClean="0"/>
              <a:t> the disciples inspect the tomb and leave, with Mary crying about the stolen body, does she encounter angels and Jesus.</a:t>
            </a:r>
          </a:p>
        </p:txBody>
      </p:sp>
      <p:pic>
        <p:nvPicPr>
          <p:cNvPr id="4" name="Picture 1" descr="C:\Users\Doug\AppData\Local\Microsoft\Windows\Temporary Internet Files\Content.IE5\Q1LUUZAL\MC900320624[1].wmf"/>
          <p:cNvPicPr>
            <a:picLocks noChangeAspect="1" noChangeArrowheads="1"/>
          </p:cNvPicPr>
          <p:nvPr/>
        </p:nvPicPr>
        <p:blipFill>
          <a:blip r:embed="rId2" cstate="print"/>
          <a:srcRect/>
          <a:stretch>
            <a:fillRect/>
          </a:stretch>
        </p:blipFill>
        <p:spPr bwMode="auto">
          <a:xfrm flipH="1">
            <a:off x="533400" y="2514600"/>
            <a:ext cx="2438400" cy="216042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The Contradiction</a:t>
            </a:r>
            <a:endParaRPr lang="en-US" dirty="0"/>
          </a:p>
        </p:txBody>
      </p:sp>
      <p:sp>
        <p:nvSpPr>
          <p:cNvPr id="3" name="Content Placeholder 2"/>
          <p:cNvSpPr>
            <a:spLocks noGrp="1"/>
          </p:cNvSpPr>
          <p:nvPr>
            <p:ph idx="1"/>
          </p:nvPr>
        </p:nvSpPr>
        <p:spPr>
          <a:xfrm>
            <a:off x="152400" y="1143000"/>
            <a:ext cx="8839200" cy="2743200"/>
          </a:xfrm>
        </p:spPr>
        <p:txBody>
          <a:bodyPr/>
          <a:lstStyle/>
          <a:p>
            <a:r>
              <a:rPr lang="en-US" dirty="0" smtClean="0"/>
              <a:t>In the </a:t>
            </a:r>
            <a:r>
              <a:rPr lang="en-US" dirty="0" err="1" smtClean="0"/>
              <a:t>synoptics</a:t>
            </a:r>
            <a:r>
              <a:rPr lang="en-US" dirty="0" smtClean="0"/>
              <a:t>, Mary is told that Jesus is risen upon arriving at the tomb—and she meets Jesus before reporting to any disciples.</a:t>
            </a:r>
          </a:p>
          <a:p>
            <a:r>
              <a:rPr lang="en-US" dirty="0" smtClean="0"/>
              <a:t>In John, she arrives to find the tomb empty, and then reports the body stolen.</a:t>
            </a:r>
          </a:p>
        </p:txBody>
      </p:sp>
      <p:sp>
        <p:nvSpPr>
          <p:cNvPr id="4" name="TextBox 3"/>
          <p:cNvSpPr txBox="1"/>
          <p:nvPr/>
        </p:nvSpPr>
        <p:spPr>
          <a:xfrm>
            <a:off x="685800" y="5059740"/>
            <a:ext cx="7924800" cy="1569660"/>
          </a:xfrm>
          <a:prstGeom prst="rect">
            <a:avLst/>
          </a:prstGeom>
          <a:noFill/>
          <a:ln>
            <a:solidFill>
              <a:schemeClr val="tx1"/>
            </a:solidFill>
          </a:ln>
        </p:spPr>
        <p:txBody>
          <a:bodyPr wrap="square" rtlCol="0">
            <a:spAutoFit/>
          </a:bodyPr>
          <a:lstStyle/>
          <a:p>
            <a:pPr algn="ctr"/>
            <a:r>
              <a:rPr lang="en-US" sz="3200" dirty="0" smtClean="0"/>
              <a:t>Why would Mary say that Jesus’ body had been stolen if angels have told her that Jesus is resurrected—</a:t>
            </a:r>
            <a:r>
              <a:rPr lang="en-US" sz="3200" i="1" dirty="0" smtClean="0"/>
              <a:t>and she met Jesus?</a:t>
            </a:r>
          </a:p>
        </p:txBody>
      </p:sp>
      <p:pic>
        <p:nvPicPr>
          <p:cNvPr id="5" name="Picture 1" descr="C:\Users\Doug\AppData\Local\Microsoft\Windows\Temporary Internet Files\Content.IE5\Q1LUUZAL\MC900320624[1].wmf"/>
          <p:cNvPicPr>
            <a:picLocks noChangeAspect="1" noChangeArrowheads="1"/>
          </p:cNvPicPr>
          <p:nvPr/>
        </p:nvPicPr>
        <p:blipFill>
          <a:blip r:embed="rId3" cstate="print"/>
          <a:srcRect/>
          <a:stretch>
            <a:fillRect/>
          </a:stretch>
        </p:blipFill>
        <p:spPr bwMode="auto">
          <a:xfrm flipH="1">
            <a:off x="533400" y="4038600"/>
            <a:ext cx="914400" cy="810158"/>
          </a:xfrm>
          <a:prstGeom prst="rect">
            <a:avLst/>
          </a:prstGeom>
          <a:noFill/>
        </p:spPr>
      </p:pic>
      <p:pic>
        <p:nvPicPr>
          <p:cNvPr id="6" name="Picture 1" descr="C:\Users\Doug\AppData\Local\Microsoft\Windows\Temporary Internet Files\Content.IE5\Q1LUUZAL\MC900320624[1].wmf"/>
          <p:cNvPicPr>
            <a:picLocks noChangeAspect="1" noChangeArrowheads="1"/>
          </p:cNvPicPr>
          <p:nvPr/>
        </p:nvPicPr>
        <p:blipFill>
          <a:blip r:embed="rId3" cstate="print"/>
          <a:srcRect/>
          <a:stretch>
            <a:fillRect/>
          </a:stretch>
        </p:blipFill>
        <p:spPr bwMode="auto">
          <a:xfrm>
            <a:off x="7543800" y="4038600"/>
            <a:ext cx="1066800" cy="810158"/>
          </a:xfrm>
          <a:prstGeom prst="rect">
            <a:avLst/>
          </a:prstGeom>
          <a:noFill/>
        </p:spPr>
      </p:pic>
      <p:sp>
        <p:nvSpPr>
          <p:cNvPr id="7" name="7-Point Star 6"/>
          <p:cNvSpPr/>
          <p:nvPr/>
        </p:nvSpPr>
        <p:spPr>
          <a:xfrm>
            <a:off x="4191000" y="3962400"/>
            <a:ext cx="914400" cy="914400"/>
          </a:xfrm>
          <a:prstGeom prst="star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343400" y="3962400"/>
            <a:ext cx="607859" cy="923330"/>
          </a:xfrm>
          <a:prstGeom prst="rect">
            <a:avLst/>
          </a:prstGeom>
          <a:noFill/>
        </p:spPr>
        <p:txBody>
          <a:bodyPr wrap="none" lIns="91440" tIns="45720" rIns="91440" bIns="45720">
            <a:spAutoFit/>
          </a:bodyPr>
          <a:lstStyle/>
          <a:p>
            <a:pPr algn="ctr"/>
            <a:r>
              <a:rPr 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33333E-6 2.7012E-6 L 0.375 -0.00347 " pathEditMode="relative" rAng="0" ptsTypes="AA">
                                      <p:cBhvr>
                                        <p:cTn id="6" dur="2000" fill="hold"/>
                                        <p:tgtEl>
                                          <p:spTgt spid="5"/>
                                        </p:tgtEl>
                                        <p:attrNameLst>
                                          <p:attrName>ppt_x</p:attrName>
                                          <p:attrName>ppt_y</p:attrName>
                                        </p:attrNameLst>
                                      </p:cBhvr>
                                      <p:rCtr x="188" y="-2"/>
                                    </p:animMotion>
                                  </p:childTnLst>
                                </p:cTn>
                              </p:par>
                              <p:par>
                                <p:cTn id="7" presetID="35" presetClass="path" presetSubtype="0" accel="50000" decel="50000" fill="hold" nodeType="withEffect">
                                  <p:stCondLst>
                                    <p:cond delay="0"/>
                                  </p:stCondLst>
                                  <p:childTnLst>
                                    <p:animMotion origin="layout" path="M -3.33333E-6 1.71138E-6 L -0.35 1.71138E-6 " pathEditMode="relative" rAng="0" ptsTypes="AA">
                                      <p:cBhvr>
                                        <p:cTn id="8" dur="2000" fill="hold"/>
                                        <p:tgtEl>
                                          <p:spTgt spid="6"/>
                                        </p:tgtEl>
                                        <p:attrNameLst>
                                          <p:attrName>ppt_x</p:attrName>
                                          <p:attrName>ppt_y</p:attrName>
                                        </p:attrNameLst>
                                      </p:cBhvr>
                                      <p:rCtr x="-175" y="0"/>
                                    </p:animMotion>
                                  </p:childTnLst>
                                </p:cTn>
                              </p:par>
                            </p:childTnLst>
                          </p:cTn>
                        </p:par>
                        <p:par>
                          <p:cTn id="9" fill="hold">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12"/>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TotalTime>
  <Words>2049</Words>
  <Application>Microsoft Office PowerPoint</Application>
  <PresentationFormat>On-screen Show (4:3)</PresentationFormat>
  <Paragraphs>170</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Slide 1</vt:lpstr>
      <vt:lpstr>Slide 2</vt:lpstr>
      <vt:lpstr>Back From The Dead!?</vt:lpstr>
      <vt:lpstr>The Easter Narrative</vt:lpstr>
      <vt:lpstr>Church of Christ Minister-Turned-Atheist: Farrell Till</vt:lpstr>
      <vt:lpstr>Till’s “Mary Magdalene Problem”</vt:lpstr>
      <vt:lpstr>The Synoptic Version</vt:lpstr>
      <vt:lpstr>The Gospel of John</vt:lpstr>
      <vt:lpstr>The Contradiction</vt:lpstr>
      <vt:lpstr>The “Extra Visit” Hypothesis</vt:lpstr>
      <vt:lpstr>Matthew: Mary Magdalene Didn’t Leave the Tomb Until After the Announcement by an Angel</vt:lpstr>
      <vt:lpstr>Matthew: Mary Magdalene Encountered the Risen Jesus Before Talking to the Disciples</vt:lpstr>
      <vt:lpstr>Other Women? Irrelevant!</vt:lpstr>
      <vt:lpstr>Another Trip Before?</vt:lpstr>
      <vt:lpstr>Mark Precludes the Extra Visit</vt:lpstr>
      <vt:lpstr>An Unassailable Contradiction</vt:lpstr>
      <vt:lpstr>Other Contradictions</vt:lpstr>
      <vt:lpstr>When Did the Mary/the Women Visit the Tomb That Morning?</vt:lpstr>
      <vt:lpstr>Where Was The Tomb Stone When Mary/the Women Arrive?</vt:lpstr>
      <vt:lpstr>Who was found at the tomb?</vt:lpstr>
      <vt:lpstr>Was the Person(s) Encountered Inside or Outside the Tomb?</vt:lpstr>
      <vt:lpstr>Did Jesus Allow Himself to be Touched When Met at the Tomb?</vt:lpstr>
      <vt:lpstr>Did the Resurrected Jesus Appear to Any Women before his Ascension?</vt:lpstr>
      <vt:lpstr>Who First Saw the Resurrected Jesus?</vt:lpstr>
      <vt:lpstr>How Many Disciples Were Present When Jesus First Appeared To Them as a Group?</vt:lpstr>
      <vt:lpstr>When Jesus Appeared to the Disciples and First Said “Peace Be Unto You,” What Effect Did This Have on Them?</vt:lpstr>
      <vt:lpstr>Did Jesus Teach Ahead Of Time That He Would Be Resurrected?</vt:lpstr>
      <vt:lpstr>How Long Did the Resurrected Jesus Stay on Earth Before the Ascension?</vt:lpstr>
      <vt:lpstr>From Where Did Jesus Ascend into Heaven?</vt:lpstr>
      <vt:lpstr>Many Others</vt:lpstr>
      <vt:lpstr>The Easter Challenge:  $1,000 REWARD!</vt:lpstr>
      <vt:lpstr>Why Contradictions?</vt:lpstr>
      <vt:lpstr>So What Happened to Jesus’ Body?</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Doug Krueger</dc:creator>
  <cp:lastModifiedBy>Doug</cp:lastModifiedBy>
  <cp:revision>81</cp:revision>
  <dcterms:created xsi:type="dcterms:W3CDTF">2005-03-26T00:46:23Z</dcterms:created>
  <dcterms:modified xsi:type="dcterms:W3CDTF">2011-03-30T03:43:01Z</dcterms:modified>
</cp:coreProperties>
</file>