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66" r:id="rId5"/>
    <p:sldId id="258" r:id="rId6"/>
    <p:sldId id="259" r:id="rId7"/>
    <p:sldId id="260" r:id="rId8"/>
    <p:sldId id="270" r:id="rId9"/>
    <p:sldId id="261" r:id="rId10"/>
    <p:sldId id="262" r:id="rId11"/>
    <p:sldId id="271" r:id="rId12"/>
    <p:sldId id="267" r:id="rId13"/>
    <p:sldId id="275" r:id="rId14"/>
    <p:sldId id="263" r:id="rId15"/>
    <p:sldId id="273" r:id="rId16"/>
    <p:sldId id="274" r:id="rId17"/>
    <p:sldId id="265" r:id="rId18"/>
    <p:sldId id="264" r:id="rId19"/>
    <p:sldId id="276" r:id="rId20"/>
    <p:sldId id="277" r:id="rId21"/>
    <p:sldId id="278" r:id="rId22"/>
    <p:sldId id="26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736A496-0A2A-4811-832F-A08AF4AAEA5A}" type="datetimeFigureOut">
              <a:rPr lang="en-US" smtClean="0"/>
              <a:pPr/>
              <a:t>4/6/2009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715ECB6-84AE-42F6-8C5D-079AB789DA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36A496-0A2A-4811-832F-A08AF4AAEA5A}" type="datetimeFigureOut">
              <a:rPr lang="en-US" smtClean="0"/>
              <a:pPr/>
              <a:t>4/6/2009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15ECB6-84AE-42F6-8C5D-079AB789DA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36A496-0A2A-4811-832F-A08AF4AAEA5A}" type="datetimeFigureOut">
              <a:rPr lang="en-US" smtClean="0"/>
              <a:pPr/>
              <a:t>4/6/2009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15ECB6-84AE-42F6-8C5D-079AB789DA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36A496-0A2A-4811-832F-A08AF4AAEA5A}" type="datetimeFigureOut">
              <a:rPr lang="en-US" smtClean="0"/>
              <a:pPr/>
              <a:t>4/6/2009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15ECB6-84AE-42F6-8C5D-079AB789DA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36A496-0A2A-4811-832F-A08AF4AAEA5A}" type="datetimeFigureOut">
              <a:rPr lang="en-US" smtClean="0"/>
              <a:pPr/>
              <a:t>4/6/2009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15ECB6-84AE-42F6-8C5D-079AB789DA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36A496-0A2A-4811-832F-A08AF4AAEA5A}" type="datetimeFigureOut">
              <a:rPr lang="en-US" smtClean="0"/>
              <a:pPr/>
              <a:t>4/6/2009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15ECB6-84AE-42F6-8C5D-079AB789DA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36A496-0A2A-4811-832F-A08AF4AAEA5A}" type="datetimeFigureOut">
              <a:rPr lang="en-US" smtClean="0"/>
              <a:pPr/>
              <a:t>4/6/2009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15ECB6-84AE-42F6-8C5D-079AB789DA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36A496-0A2A-4811-832F-A08AF4AAEA5A}" type="datetimeFigureOut">
              <a:rPr lang="en-US" smtClean="0"/>
              <a:pPr/>
              <a:t>4/6/2009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15ECB6-84AE-42F6-8C5D-079AB789DA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6A496-0A2A-4811-832F-A08AF4AAEA5A}" type="datetimeFigureOut">
              <a:rPr lang="en-US" smtClean="0"/>
              <a:pPr/>
              <a:t>4/6/2009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15ECB6-84AE-42F6-8C5D-079AB789DA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36A496-0A2A-4811-832F-A08AF4AAEA5A}" type="datetimeFigureOut">
              <a:rPr lang="en-US" smtClean="0"/>
              <a:pPr/>
              <a:t>4/6/2009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15ECB6-84AE-42F6-8C5D-079AB789DA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36A496-0A2A-4811-832F-A08AF4AAEA5A}" type="datetimeFigureOut">
              <a:rPr lang="en-US" smtClean="0"/>
              <a:pPr/>
              <a:t>4/6/2009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715ECB6-84AE-42F6-8C5D-079AB789DA5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736A496-0A2A-4811-832F-A08AF4AAEA5A}" type="datetimeFigureOut">
              <a:rPr lang="en-US" smtClean="0"/>
              <a:pPr/>
              <a:t>4/6/2009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715ECB6-84AE-42F6-8C5D-079AB789DA5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Must We Do </a:t>
            </a:r>
            <a:br>
              <a:rPr lang="en-US" dirty="0" smtClean="0"/>
            </a:br>
            <a:r>
              <a:rPr lang="en-US" dirty="0" smtClean="0"/>
              <a:t>to be Saved?</a:t>
            </a:r>
            <a:endParaRPr lang="en-US" dirty="0"/>
          </a:p>
        </p:txBody>
      </p:sp>
      <p:sp>
        <p:nvSpPr>
          <p:cNvPr id="3" name="Subtitle 2"/>
          <p:cNvSpPr>
            <a:spLocks noGrp="1"/>
          </p:cNvSpPr>
          <p:nvPr>
            <p:ph type="subTitle" idx="1"/>
          </p:nvPr>
        </p:nvSpPr>
        <p:spPr>
          <a:xfrm>
            <a:off x="1371600" y="3886200"/>
            <a:ext cx="6400800" cy="838200"/>
          </a:xfrm>
        </p:spPr>
        <p:txBody>
          <a:bodyPr/>
          <a:lstStyle/>
          <a:p>
            <a:r>
              <a:rPr lang="en-US" dirty="0" smtClean="0"/>
              <a:t>By Doug Krueger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458200" cy="838200"/>
          </a:xfrm>
        </p:spPr>
        <p:txBody>
          <a:bodyPr>
            <a:normAutofit fontScale="90000"/>
          </a:bodyPr>
          <a:lstStyle/>
          <a:p>
            <a:r>
              <a:rPr lang="en-US" dirty="0" smtClean="0"/>
              <a:t>Which Commandments? Just a Few.</a:t>
            </a:r>
            <a:endParaRPr lang="en-US" dirty="0"/>
          </a:p>
        </p:txBody>
      </p:sp>
      <p:sp>
        <p:nvSpPr>
          <p:cNvPr id="3" name="Content Placeholder 2"/>
          <p:cNvSpPr>
            <a:spLocks noGrp="1"/>
          </p:cNvSpPr>
          <p:nvPr>
            <p:ph idx="1"/>
          </p:nvPr>
        </p:nvSpPr>
        <p:spPr>
          <a:xfrm>
            <a:off x="457200" y="1295400"/>
            <a:ext cx="5638800" cy="4343400"/>
          </a:xfrm>
        </p:spPr>
        <p:txBody>
          <a:bodyPr>
            <a:normAutofit lnSpcReduction="10000"/>
          </a:bodyPr>
          <a:lstStyle/>
          <a:p>
            <a:r>
              <a:rPr lang="en-US" sz="2000" dirty="0" smtClean="0"/>
              <a:t>Matt. 19:17-21: “If you want to enter life, obey the commandments." </a:t>
            </a:r>
          </a:p>
          <a:p>
            <a:r>
              <a:rPr lang="en-US" sz="2000" dirty="0" smtClean="0"/>
              <a:t> "Which ones?" the man inquired. </a:t>
            </a:r>
          </a:p>
          <a:p>
            <a:r>
              <a:rPr lang="en-US" sz="2000" dirty="0" smtClean="0"/>
              <a:t> </a:t>
            </a:r>
            <a:r>
              <a:rPr lang="en-US" sz="2000" b="1" dirty="0" smtClean="0"/>
              <a:t>Jesus replied, " 'Do not murder, do not commit adultery, do not steal, do not give false testimony, honor your father and mother,' and 'love your neighbor as yourself.'"</a:t>
            </a:r>
          </a:p>
          <a:p>
            <a:r>
              <a:rPr lang="en-US" sz="2000" dirty="0" smtClean="0"/>
              <a:t> "All these I have kept," the young man said. "What do I still lack?" </a:t>
            </a:r>
          </a:p>
          <a:p>
            <a:r>
              <a:rPr lang="en-US" sz="2000" b="1" dirty="0" smtClean="0"/>
              <a:t> Jesus answered, "If you want to be perfect, go, sell your possessions and give to the poor, and you will have treasure in heaven. Then come, follow me." </a:t>
            </a:r>
          </a:p>
          <a:p>
            <a:endParaRPr lang="en-US" dirty="0"/>
          </a:p>
        </p:txBody>
      </p:sp>
      <p:sp>
        <p:nvSpPr>
          <p:cNvPr id="5" name="Rectangle 4"/>
          <p:cNvSpPr/>
          <p:nvPr/>
        </p:nvSpPr>
        <p:spPr>
          <a:xfrm>
            <a:off x="457200" y="5715000"/>
            <a:ext cx="8153400" cy="954107"/>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2800" dirty="0" smtClean="0">
                <a:ln w="17780" cmpd="sng">
                  <a:solidFill>
                    <a:schemeClr val="tx1"/>
                  </a:solidFill>
                  <a:prstDash val="solid"/>
                  <a:miter lim="800000"/>
                </a:ln>
              </a:rPr>
              <a:t>Keep 6 Commandments + Give All to the Poor</a:t>
            </a:r>
            <a:r>
              <a:rPr lang="en-US" sz="2800" cap="none" spc="0" dirty="0" smtClean="0">
                <a:ln w="17780" cmpd="sng">
                  <a:solidFill>
                    <a:schemeClr val="tx1"/>
                  </a:solidFill>
                  <a:prstDash val="solid"/>
                  <a:miter lim="800000"/>
                </a:ln>
              </a:rPr>
              <a:t> = Salvation</a:t>
            </a:r>
            <a:endParaRPr lang="en-US" sz="2800" cap="none" spc="0" dirty="0">
              <a:ln w="17780" cmpd="sng">
                <a:solidFill>
                  <a:schemeClr val="tx1"/>
                </a:solidFill>
                <a:prstDash val="solid"/>
                <a:miter lim="800000"/>
              </a:ln>
            </a:endParaRPr>
          </a:p>
        </p:txBody>
      </p:sp>
      <p:sp>
        <p:nvSpPr>
          <p:cNvPr id="6" name="TextBox 5"/>
          <p:cNvSpPr txBox="1"/>
          <p:nvPr/>
        </p:nvSpPr>
        <p:spPr>
          <a:xfrm>
            <a:off x="6248400" y="914400"/>
            <a:ext cx="2667000" cy="2585323"/>
          </a:xfrm>
          <a:prstGeom prst="rect">
            <a:avLst/>
          </a:prstGeom>
          <a:noFill/>
          <a:ln>
            <a:solidFill>
              <a:schemeClr val="tx1"/>
            </a:solidFill>
          </a:ln>
        </p:spPr>
        <p:txBody>
          <a:bodyPr wrap="square" rtlCol="0">
            <a:spAutoFit/>
          </a:bodyPr>
          <a:lstStyle/>
          <a:p>
            <a:r>
              <a:rPr lang="en-US" dirty="0" smtClean="0"/>
              <a:t>So keeping these commandments may not be sufficient for salvation, but they are necessary.</a:t>
            </a:r>
          </a:p>
          <a:p>
            <a:r>
              <a:rPr lang="en-US" dirty="0" smtClean="0"/>
              <a:t>AFTER doing this, it IS sufficient for salvation to sell all you have and give the money to the poor.</a:t>
            </a:r>
          </a:p>
        </p:txBody>
      </p:sp>
      <p:sp>
        <p:nvSpPr>
          <p:cNvPr id="7" name="TextBox 6"/>
          <p:cNvSpPr txBox="1"/>
          <p:nvPr/>
        </p:nvSpPr>
        <p:spPr>
          <a:xfrm>
            <a:off x="6096000" y="3581400"/>
            <a:ext cx="2895600" cy="1938992"/>
          </a:xfrm>
          <a:prstGeom prst="rect">
            <a:avLst/>
          </a:prstGeom>
          <a:noFill/>
        </p:spPr>
        <p:txBody>
          <a:bodyPr wrap="square" rtlCol="0">
            <a:spAutoFit/>
          </a:bodyPr>
          <a:lstStyle/>
          <a:p>
            <a:pPr marL="109538" indent="-109538">
              <a:buFont typeface="Arial" pitchFamily="34" charset="0"/>
              <a:buChar char="•"/>
            </a:pPr>
            <a:r>
              <a:rPr lang="en-US" sz="2000" dirty="0" smtClean="0"/>
              <a:t>No baptism required.</a:t>
            </a:r>
          </a:p>
          <a:p>
            <a:pPr marL="109538" indent="-109538">
              <a:buFont typeface="Arial" pitchFamily="34" charset="0"/>
              <a:buChar char="•"/>
            </a:pPr>
            <a:r>
              <a:rPr lang="en-US" sz="2000" dirty="0" smtClean="0"/>
              <a:t>No public proclamation required.</a:t>
            </a:r>
          </a:p>
          <a:p>
            <a:pPr marL="109538" indent="-109538">
              <a:buFont typeface="Arial" pitchFamily="34" charset="0"/>
              <a:buChar char="•"/>
            </a:pPr>
            <a:r>
              <a:rPr lang="en-US" sz="2000" dirty="0" smtClean="0"/>
              <a:t>Not having other gods before YHWH is not required!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500"/>
                                        <p:tgtEl>
                                          <p:spTgt spid="3">
                                            <p:txEl>
                                              <p:pRg st="0" end="0"/>
                                            </p:txEl>
                                          </p:spTgt>
                                        </p:tgtEl>
                                      </p:cBhvr>
                                    </p:animEffect>
                                  </p:childTnLst>
                                </p:cTn>
                              </p:par>
                            </p:childTnLst>
                          </p:cTn>
                        </p:par>
                        <p:par>
                          <p:cTn id="8" fill="hold">
                            <p:stCondLst>
                              <p:cond delay="500"/>
                            </p:stCondLst>
                            <p:childTnLst>
                              <p:par>
                                <p:cTn id="9" presetID="8" presetClass="entr" presetSubtype="1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amond(in)">
                                      <p:cBhvr>
                                        <p:cTn id="11" dur="500"/>
                                        <p:tgtEl>
                                          <p:spTgt spid="3">
                                            <p:txEl>
                                              <p:pRg st="1" end="1"/>
                                            </p:txEl>
                                          </p:spTgt>
                                        </p:tgtEl>
                                      </p:cBhvr>
                                    </p:animEffect>
                                  </p:childTnLst>
                                </p:cTn>
                              </p:par>
                            </p:childTnLst>
                          </p:cTn>
                        </p:par>
                        <p:par>
                          <p:cTn id="12" fill="hold">
                            <p:stCondLst>
                              <p:cond delay="1000"/>
                            </p:stCondLst>
                            <p:childTnLst>
                              <p:par>
                                <p:cTn id="13" presetID="8" presetClass="entr" presetSubtype="16"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amond(in)">
                                      <p:cBhvr>
                                        <p:cTn id="20" dur="500"/>
                                        <p:tgtEl>
                                          <p:spTgt spid="3">
                                            <p:txEl>
                                              <p:pRg st="3" end="3"/>
                                            </p:txEl>
                                          </p:spTgt>
                                        </p:tgtEl>
                                      </p:cBhvr>
                                    </p:animEffect>
                                  </p:childTnLst>
                                </p:cTn>
                              </p:par>
                            </p:childTnLst>
                          </p:cTn>
                        </p:par>
                        <p:par>
                          <p:cTn id="21" fill="hold">
                            <p:stCondLst>
                              <p:cond delay="500"/>
                            </p:stCondLst>
                            <p:childTnLst>
                              <p:par>
                                <p:cTn id="22" presetID="8" presetClass="entr" presetSubtype="16"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amond(in)">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checkerboard(across)">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49" presetClass="entr" presetSubtype="0" decel="100000" fill="hold" grpId="0" nodeType="clickEffect">
                                  <p:stCondLst>
                                    <p:cond delay="0"/>
                                  </p:stCondLst>
                                  <p:childTnLst>
                                    <p:set>
                                      <p:cBhvr>
                                        <p:cTn id="33" dur="1" fill="hold">
                                          <p:stCondLst>
                                            <p:cond delay="0"/>
                                          </p:stCondLst>
                                        </p:cTn>
                                        <p:tgtEl>
                                          <p:spTgt spid="7">
                                            <p:txEl>
                                              <p:pRg st="0" end="0"/>
                                            </p:txEl>
                                          </p:spTgt>
                                        </p:tgtEl>
                                        <p:attrNameLst>
                                          <p:attrName>style.visibility</p:attrName>
                                        </p:attrNameLst>
                                      </p:cBhvr>
                                      <p:to>
                                        <p:strVal val="visible"/>
                                      </p:to>
                                    </p:set>
                                    <p:anim calcmode="lin" valueType="num">
                                      <p:cBhvr>
                                        <p:cTn id="3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7">
                                            <p:txEl>
                                              <p:pRg st="0" end="0"/>
                                            </p:txEl>
                                          </p:spTgt>
                                        </p:tgtEl>
                                        <p:attrNameLst>
                                          <p:attrName>ppt_h</p:attrName>
                                        </p:attrNameLst>
                                      </p:cBhvr>
                                      <p:tavLst>
                                        <p:tav tm="0">
                                          <p:val>
                                            <p:fltVal val="0"/>
                                          </p:val>
                                        </p:tav>
                                        <p:tav tm="100000">
                                          <p:val>
                                            <p:strVal val="#ppt_h"/>
                                          </p:val>
                                        </p:tav>
                                      </p:tavLst>
                                    </p:anim>
                                    <p:anim calcmode="lin" valueType="num">
                                      <p:cBhvr>
                                        <p:cTn id="36" dur="500" fill="hold"/>
                                        <p:tgtEl>
                                          <p:spTgt spid="7">
                                            <p:txEl>
                                              <p:pRg st="0" end="0"/>
                                            </p:txEl>
                                          </p:spTgt>
                                        </p:tgtEl>
                                        <p:attrNameLst>
                                          <p:attrName>style.rotation</p:attrName>
                                        </p:attrNameLst>
                                      </p:cBhvr>
                                      <p:tavLst>
                                        <p:tav tm="0">
                                          <p:val>
                                            <p:fltVal val="360"/>
                                          </p:val>
                                        </p:tav>
                                        <p:tav tm="100000">
                                          <p:val>
                                            <p:fltVal val="0"/>
                                          </p:val>
                                        </p:tav>
                                      </p:tavLst>
                                    </p:anim>
                                    <p:animEffect transition="in" filter="fade">
                                      <p:cBhvr>
                                        <p:cTn id="37" dur="500"/>
                                        <p:tgtEl>
                                          <p:spTgt spid="7">
                                            <p:txEl>
                                              <p:pRg st="0" end="0"/>
                                            </p:txEl>
                                          </p:spTgt>
                                        </p:tgtEl>
                                      </p:cBhvr>
                                    </p:animEffect>
                                  </p:childTnLst>
                                </p:cTn>
                              </p:par>
                            </p:childTnLst>
                          </p:cTn>
                        </p:par>
                        <p:par>
                          <p:cTn id="38" fill="hold">
                            <p:stCondLst>
                              <p:cond delay="500"/>
                            </p:stCondLst>
                            <p:childTnLst>
                              <p:par>
                                <p:cTn id="39" presetID="49" presetClass="entr" presetSubtype="0" decel="100000" fill="hold" grpId="0" nodeType="afterEffect">
                                  <p:stCondLst>
                                    <p:cond delay="0"/>
                                  </p:stCondLst>
                                  <p:childTnLst>
                                    <p:set>
                                      <p:cBhvr>
                                        <p:cTn id="40" dur="1" fill="hold">
                                          <p:stCondLst>
                                            <p:cond delay="0"/>
                                          </p:stCondLst>
                                        </p:cTn>
                                        <p:tgtEl>
                                          <p:spTgt spid="7">
                                            <p:txEl>
                                              <p:pRg st="1" end="1"/>
                                            </p:txEl>
                                          </p:spTgt>
                                        </p:tgtEl>
                                        <p:attrNameLst>
                                          <p:attrName>style.visibility</p:attrName>
                                        </p:attrNameLst>
                                      </p:cBhvr>
                                      <p:to>
                                        <p:strVal val="visible"/>
                                      </p:to>
                                    </p:set>
                                    <p:anim calcmode="lin" valueType="num">
                                      <p:cBhvr>
                                        <p:cTn id="41"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42" dur="500" fill="hold"/>
                                        <p:tgtEl>
                                          <p:spTgt spid="7">
                                            <p:txEl>
                                              <p:pRg st="1" end="1"/>
                                            </p:txEl>
                                          </p:spTgt>
                                        </p:tgtEl>
                                        <p:attrNameLst>
                                          <p:attrName>ppt_h</p:attrName>
                                        </p:attrNameLst>
                                      </p:cBhvr>
                                      <p:tavLst>
                                        <p:tav tm="0">
                                          <p:val>
                                            <p:fltVal val="0"/>
                                          </p:val>
                                        </p:tav>
                                        <p:tav tm="100000">
                                          <p:val>
                                            <p:strVal val="#ppt_h"/>
                                          </p:val>
                                        </p:tav>
                                      </p:tavLst>
                                    </p:anim>
                                    <p:anim calcmode="lin" valueType="num">
                                      <p:cBhvr>
                                        <p:cTn id="43" dur="500" fill="hold"/>
                                        <p:tgtEl>
                                          <p:spTgt spid="7">
                                            <p:txEl>
                                              <p:pRg st="1" end="1"/>
                                            </p:txEl>
                                          </p:spTgt>
                                        </p:tgtEl>
                                        <p:attrNameLst>
                                          <p:attrName>style.rotation</p:attrName>
                                        </p:attrNameLst>
                                      </p:cBhvr>
                                      <p:tavLst>
                                        <p:tav tm="0">
                                          <p:val>
                                            <p:fltVal val="360"/>
                                          </p:val>
                                        </p:tav>
                                        <p:tav tm="100000">
                                          <p:val>
                                            <p:fltVal val="0"/>
                                          </p:val>
                                        </p:tav>
                                      </p:tavLst>
                                    </p:anim>
                                    <p:animEffect transition="in" filter="fade">
                                      <p:cBhvr>
                                        <p:cTn id="44" dur="500"/>
                                        <p:tgtEl>
                                          <p:spTgt spid="7">
                                            <p:txEl>
                                              <p:pRg st="1" end="1"/>
                                            </p:txEl>
                                          </p:spTgt>
                                        </p:tgtEl>
                                      </p:cBhvr>
                                    </p:animEffect>
                                  </p:childTnLst>
                                </p:cTn>
                              </p:par>
                            </p:childTnLst>
                          </p:cTn>
                        </p:par>
                        <p:par>
                          <p:cTn id="45" fill="hold">
                            <p:stCondLst>
                              <p:cond delay="1000"/>
                            </p:stCondLst>
                            <p:childTnLst>
                              <p:par>
                                <p:cTn id="46" presetID="49" presetClass="entr" presetSubtype="0" decel="100000" fill="hold" grpId="0" nodeType="afterEffect">
                                  <p:stCondLst>
                                    <p:cond delay="0"/>
                                  </p:stCondLst>
                                  <p:childTnLst>
                                    <p:set>
                                      <p:cBhvr>
                                        <p:cTn id="47" dur="1" fill="hold">
                                          <p:stCondLst>
                                            <p:cond delay="0"/>
                                          </p:stCondLst>
                                        </p:cTn>
                                        <p:tgtEl>
                                          <p:spTgt spid="7">
                                            <p:txEl>
                                              <p:pRg st="2" end="2"/>
                                            </p:txEl>
                                          </p:spTgt>
                                        </p:tgtEl>
                                        <p:attrNameLst>
                                          <p:attrName>style.visibility</p:attrName>
                                        </p:attrNameLst>
                                      </p:cBhvr>
                                      <p:to>
                                        <p:strVal val="visible"/>
                                      </p:to>
                                    </p:set>
                                    <p:anim calcmode="lin" valueType="num">
                                      <p:cBhvr>
                                        <p:cTn id="48"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2" end="2"/>
                                            </p:txEl>
                                          </p:spTgt>
                                        </p:tgtEl>
                                        <p:attrNameLst>
                                          <p:attrName>ppt_h</p:attrName>
                                        </p:attrNameLst>
                                      </p:cBhvr>
                                      <p:tavLst>
                                        <p:tav tm="0">
                                          <p:val>
                                            <p:fltVal val="0"/>
                                          </p:val>
                                        </p:tav>
                                        <p:tav tm="100000">
                                          <p:val>
                                            <p:strVal val="#ppt_h"/>
                                          </p:val>
                                        </p:tav>
                                      </p:tavLst>
                                    </p:anim>
                                    <p:anim calcmode="lin" valueType="num">
                                      <p:cBhvr>
                                        <p:cTn id="50" dur="500" fill="hold"/>
                                        <p:tgtEl>
                                          <p:spTgt spid="7">
                                            <p:txEl>
                                              <p:pRg st="2" end="2"/>
                                            </p:txEl>
                                          </p:spTgt>
                                        </p:tgtEl>
                                        <p:attrNameLst>
                                          <p:attrName>style.rotation</p:attrName>
                                        </p:attrNameLst>
                                      </p:cBhvr>
                                      <p:tavLst>
                                        <p:tav tm="0">
                                          <p:val>
                                            <p:fltVal val="360"/>
                                          </p:val>
                                        </p:tav>
                                        <p:tav tm="100000">
                                          <p:val>
                                            <p:fltVal val="0"/>
                                          </p:val>
                                        </p:tav>
                                      </p:tavLst>
                                    </p:anim>
                                    <p:animEffect transition="in" filter="fade">
                                      <p:cBhvr>
                                        <p:cTn id="51" dur="500"/>
                                        <p:tgtEl>
                                          <p:spTgt spid="7">
                                            <p:txEl>
                                              <p:pRg st="2" end="2"/>
                                            </p:txEl>
                                          </p:spTgt>
                                        </p:tgtEl>
                                      </p:cBhvr>
                                    </p:animEffect>
                                  </p:childTnLst>
                                </p:cTn>
                              </p:par>
                            </p:childTnLst>
                          </p:cTn>
                        </p:par>
                        <p:par>
                          <p:cTn id="52" fill="hold">
                            <p:stCondLst>
                              <p:cond delay="1500"/>
                            </p:stCondLst>
                            <p:childTnLst>
                              <p:par>
                                <p:cTn id="53" presetID="2" presetClass="entr" presetSubtype="4" fill="hold" grpId="0" nodeType="after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P spid="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896112"/>
          </a:xfrm>
        </p:spPr>
        <p:txBody>
          <a:bodyPr/>
          <a:lstStyle/>
          <a:p>
            <a:r>
              <a:rPr lang="en-US" dirty="0" smtClean="0"/>
              <a:t>Faith Alone is Not Enough</a:t>
            </a:r>
            <a:endParaRPr lang="en-US" dirty="0"/>
          </a:p>
        </p:txBody>
      </p:sp>
      <p:sp>
        <p:nvSpPr>
          <p:cNvPr id="3" name="Content Placeholder 2"/>
          <p:cNvSpPr>
            <a:spLocks noGrp="1"/>
          </p:cNvSpPr>
          <p:nvPr>
            <p:ph idx="1"/>
          </p:nvPr>
        </p:nvSpPr>
        <p:spPr>
          <a:xfrm>
            <a:off x="533400" y="1219200"/>
            <a:ext cx="8229600" cy="3581400"/>
          </a:xfrm>
        </p:spPr>
        <p:txBody>
          <a:bodyPr>
            <a:normAutofit fontScale="92500" lnSpcReduction="20000"/>
          </a:bodyPr>
          <a:lstStyle/>
          <a:p>
            <a:r>
              <a:rPr lang="en-US" dirty="0" smtClean="0"/>
              <a:t>So we are NOT saved by faith alone.</a:t>
            </a:r>
          </a:p>
          <a:p>
            <a:pPr lvl="1"/>
            <a:r>
              <a:rPr lang="en-US" dirty="0" smtClean="0"/>
              <a:t>In Matthew 7:21, Jesus says: "Not everyone that </a:t>
            </a:r>
            <a:r>
              <a:rPr lang="en-US" dirty="0" err="1" smtClean="0"/>
              <a:t>saith</a:t>
            </a:r>
            <a:r>
              <a:rPr lang="en-US" dirty="0" smtClean="0"/>
              <a:t> unto me Lord, Lord, shall enter into the kingdom of heaven; but </a:t>
            </a:r>
            <a:r>
              <a:rPr lang="en-US" b="1" dirty="0" smtClean="0"/>
              <a:t>he that doeth the will of my Father which is in heaven."</a:t>
            </a:r>
          </a:p>
          <a:p>
            <a:pPr lvl="1"/>
            <a:r>
              <a:rPr lang="en-US" dirty="0" smtClean="0"/>
              <a:t>James 2:17: </a:t>
            </a:r>
            <a:r>
              <a:rPr lang="en-US" b="1" dirty="0" smtClean="0"/>
              <a:t>"faith by itself, if it not accompanied by action, is dead."</a:t>
            </a:r>
          </a:p>
          <a:p>
            <a:pPr lvl="1"/>
            <a:r>
              <a:rPr lang="en-US" dirty="0" smtClean="0"/>
              <a:t>James 2:20: </a:t>
            </a:r>
            <a:r>
              <a:rPr lang="en-US" b="1" dirty="0" smtClean="0"/>
              <a:t>"faith without deeds is useless." </a:t>
            </a:r>
          </a:p>
          <a:p>
            <a:pPr lvl="1"/>
            <a:r>
              <a:rPr lang="en-US" dirty="0" smtClean="0"/>
              <a:t>James 2:24: "You see that a person is justified by what he does and </a:t>
            </a:r>
            <a:r>
              <a:rPr lang="en-US" b="1" dirty="0" smtClean="0"/>
              <a:t>not by faith alone</a:t>
            </a:r>
            <a:r>
              <a:rPr lang="en-US" dirty="0" smtClean="0"/>
              <a:t>.”  </a:t>
            </a:r>
          </a:p>
          <a:p>
            <a:pPr lvl="1"/>
            <a:r>
              <a:rPr lang="en-US" dirty="0" smtClean="0"/>
              <a:t>Romans 2:13: "not the hearers of the law are just before God, but </a:t>
            </a:r>
            <a:r>
              <a:rPr lang="en-US" b="1" dirty="0" smtClean="0"/>
              <a:t>the doers of the law shall be justified</a:t>
            </a:r>
            <a:r>
              <a:rPr lang="en-US" dirty="0" smtClean="0"/>
              <a:t>.” </a:t>
            </a:r>
            <a:endParaRPr lang="en-US" dirty="0"/>
          </a:p>
        </p:txBody>
      </p:sp>
      <p:sp>
        <p:nvSpPr>
          <p:cNvPr id="5" name="Rectangle 4"/>
          <p:cNvSpPr/>
          <p:nvPr/>
        </p:nvSpPr>
        <p:spPr>
          <a:xfrm>
            <a:off x="304800" y="4945559"/>
            <a:ext cx="8534400" cy="769441"/>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4400" cap="none" spc="0" dirty="0" smtClean="0">
                <a:ln w="17780" cmpd="sng">
                  <a:solidFill>
                    <a:schemeClr val="tx1"/>
                  </a:solidFill>
                  <a:prstDash val="solid"/>
                  <a:miter lim="800000"/>
                </a:ln>
              </a:rPr>
              <a:t>Belief in Jesus + Works = Salvation</a:t>
            </a:r>
            <a:endParaRPr lang="en-US" sz="4400" cap="none" spc="0" dirty="0">
              <a:ln w="17780" cmpd="sng">
                <a:solidFill>
                  <a:schemeClr val="tx1"/>
                </a:solidFill>
                <a:prstDash val="solid"/>
                <a:miter lim="800000"/>
              </a:ln>
            </a:endParaRPr>
          </a:p>
        </p:txBody>
      </p:sp>
      <p:sp>
        <p:nvSpPr>
          <p:cNvPr id="6" name="Rectangle 5"/>
          <p:cNvSpPr/>
          <p:nvPr/>
        </p:nvSpPr>
        <p:spPr>
          <a:xfrm>
            <a:off x="381000" y="4953000"/>
            <a:ext cx="3429000" cy="762000"/>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noFill/>
            </a:endParaRPr>
          </a:p>
        </p:txBody>
      </p:sp>
      <p:sp>
        <p:nvSpPr>
          <p:cNvPr id="7" name="Bent-Up Arrow 6"/>
          <p:cNvSpPr/>
          <p:nvPr/>
        </p:nvSpPr>
        <p:spPr>
          <a:xfrm flipH="1">
            <a:off x="1143000" y="5791200"/>
            <a:ext cx="762000" cy="381000"/>
          </a:xfrm>
          <a:prstGeom prst="bentUp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905000" y="5955268"/>
            <a:ext cx="2590800" cy="369332"/>
          </a:xfrm>
          <a:prstGeom prst="rect">
            <a:avLst/>
          </a:prstGeom>
          <a:noFill/>
        </p:spPr>
        <p:txBody>
          <a:bodyPr wrap="square" rtlCol="0">
            <a:spAutoFit/>
          </a:bodyPr>
          <a:lstStyle/>
          <a:p>
            <a:r>
              <a:rPr lang="en-US" dirty="0" smtClean="0"/>
              <a:t>If This is Not Sufficient</a:t>
            </a:r>
            <a:endParaRPr lang="en-US" dirty="0"/>
          </a:p>
        </p:txBody>
      </p:sp>
      <p:sp>
        <p:nvSpPr>
          <p:cNvPr id="9" name="TextBox 8"/>
          <p:cNvSpPr txBox="1"/>
          <p:nvPr/>
        </p:nvSpPr>
        <p:spPr>
          <a:xfrm>
            <a:off x="5562600" y="5955268"/>
            <a:ext cx="3048000" cy="369332"/>
          </a:xfrm>
          <a:prstGeom prst="rect">
            <a:avLst/>
          </a:prstGeom>
          <a:noFill/>
        </p:spPr>
        <p:txBody>
          <a:bodyPr wrap="square" rtlCol="0">
            <a:spAutoFit/>
          </a:bodyPr>
          <a:lstStyle/>
          <a:p>
            <a:r>
              <a:rPr lang="en-US" dirty="0" smtClean="0"/>
              <a:t>Then This </a:t>
            </a:r>
            <a:r>
              <a:rPr lang="en-US" u="sng" dirty="0" smtClean="0"/>
              <a:t>is</a:t>
            </a:r>
            <a:r>
              <a:rPr lang="en-US" dirty="0" smtClean="0"/>
              <a:t> Necessary</a:t>
            </a:r>
            <a:endParaRPr lang="en-US" dirty="0"/>
          </a:p>
        </p:txBody>
      </p:sp>
      <p:sp>
        <p:nvSpPr>
          <p:cNvPr id="10" name="Bent-Up Arrow 9"/>
          <p:cNvSpPr/>
          <p:nvPr/>
        </p:nvSpPr>
        <p:spPr>
          <a:xfrm flipH="1">
            <a:off x="4953000" y="5791200"/>
            <a:ext cx="533400" cy="381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900" decel="100000" fill="hold"/>
                                        <p:tgtEl>
                                          <p:spTgt spid="6"/>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ppt_x</p:attrName>
                                        </p:attrNameLst>
                                      </p:cBhvr>
                                      <p:tavLst>
                                        <p:tav tm="0">
                                          <p:val>
                                            <p:strVal val="#ppt_x"/>
                                          </p:val>
                                        </p:tav>
                                        <p:tav tm="100000">
                                          <p:val>
                                            <p:strVal val="#ppt_x"/>
                                          </p:val>
                                        </p:tav>
                                      </p:tavLst>
                                    </p:anim>
                                    <p:anim calcmode="lin" valueType="num">
                                      <p:cBhvr>
                                        <p:cTn id="23" dur="1800" decel="100000" fill="hold"/>
                                        <p:tgtEl>
                                          <p:spTgt spid="7"/>
                                        </p:tgtEl>
                                        <p:attrNameLst>
                                          <p:attrName>ppt_y</p:attrName>
                                        </p:attrNameLst>
                                      </p:cBhvr>
                                      <p:tavLst>
                                        <p:tav tm="0">
                                          <p:val>
                                            <p:strVal val="#ppt_y+1"/>
                                          </p:val>
                                        </p:tav>
                                        <p:tav tm="100000">
                                          <p:val>
                                            <p:strVal val="#ppt_y-.03"/>
                                          </p:val>
                                        </p:tav>
                                      </p:tavLst>
                                    </p:anim>
                                    <p:anim calcmode="lin" valueType="num">
                                      <p:cBhvr>
                                        <p:cTn id="24" dur="200" accel="100000" fill="hold">
                                          <p:stCondLst>
                                            <p:cond delay="1800"/>
                                          </p:stCondLst>
                                        </p:cTn>
                                        <p:tgtEl>
                                          <p:spTgt spid="7"/>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900" decel="100000" fill="hold"/>
                                        <p:tgtEl>
                                          <p:spTgt spid="8"/>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par>
                          <p:cTn id="31" fill="hold">
                            <p:stCondLst>
                              <p:cond delay="4000"/>
                            </p:stCondLst>
                            <p:childTnLst>
                              <p:par>
                                <p:cTn id="32" presetID="5" presetClass="entr" presetSubtype="10"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checkerboard(across)">
                                      <p:cBhvr>
                                        <p:cTn id="34" dur="500"/>
                                        <p:tgtEl>
                                          <p:spTgt spid="9"/>
                                        </p:tgtEl>
                                      </p:cBhvr>
                                    </p:animEffect>
                                  </p:childTnLst>
                                </p:cTn>
                              </p:par>
                            </p:childTnLst>
                          </p:cTn>
                        </p:par>
                        <p:par>
                          <p:cTn id="35" fill="hold">
                            <p:stCondLst>
                              <p:cond delay="4500"/>
                            </p:stCondLst>
                            <p:childTnLst>
                              <p:par>
                                <p:cTn id="36" presetID="37" presetClass="entr" presetSubtype="0"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1000"/>
                                        <p:tgtEl>
                                          <p:spTgt spid="10"/>
                                        </p:tgtEl>
                                      </p:cBhvr>
                                    </p:animEffect>
                                    <p:anim calcmode="lin" valueType="num">
                                      <p:cBhvr>
                                        <p:cTn id="39" dur="1000" fill="hold"/>
                                        <p:tgtEl>
                                          <p:spTgt spid="10"/>
                                        </p:tgtEl>
                                        <p:attrNameLst>
                                          <p:attrName>ppt_x</p:attrName>
                                        </p:attrNameLst>
                                      </p:cBhvr>
                                      <p:tavLst>
                                        <p:tav tm="0">
                                          <p:val>
                                            <p:strVal val="#ppt_x"/>
                                          </p:val>
                                        </p:tav>
                                        <p:tav tm="100000">
                                          <p:val>
                                            <p:strVal val="#ppt_x"/>
                                          </p:val>
                                        </p:tav>
                                      </p:tavLst>
                                    </p:anim>
                                    <p:anim calcmode="lin" valueType="num">
                                      <p:cBhvr>
                                        <p:cTn id="40" dur="900" decel="100000" fill="hold"/>
                                        <p:tgtEl>
                                          <p:spTgt spid="10"/>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0" y="228600"/>
            <a:ext cx="4267200" cy="914400"/>
          </a:xfrm>
        </p:spPr>
        <p:txBody>
          <a:bodyPr>
            <a:normAutofit/>
          </a:bodyPr>
          <a:lstStyle/>
          <a:p>
            <a:r>
              <a:rPr lang="en-US" dirty="0" smtClean="0"/>
              <a:t>Empty the Nest</a:t>
            </a:r>
            <a:endParaRPr lang="en-US" dirty="0"/>
          </a:p>
        </p:txBody>
      </p:sp>
      <p:sp>
        <p:nvSpPr>
          <p:cNvPr id="3" name="Content Placeholder 2"/>
          <p:cNvSpPr>
            <a:spLocks noGrp="1"/>
          </p:cNvSpPr>
          <p:nvPr>
            <p:ph idx="1"/>
          </p:nvPr>
        </p:nvSpPr>
        <p:spPr>
          <a:xfrm>
            <a:off x="457200" y="838200"/>
            <a:ext cx="8229600" cy="3169920"/>
          </a:xfrm>
        </p:spPr>
        <p:txBody>
          <a:bodyPr/>
          <a:lstStyle/>
          <a:p>
            <a:r>
              <a:rPr lang="en-US" dirty="0" smtClean="0"/>
              <a:t>Matt. 19:29:</a:t>
            </a:r>
          </a:p>
          <a:p>
            <a:pPr lvl="1"/>
            <a:r>
              <a:rPr lang="en-US" b="1" dirty="0" smtClean="0"/>
              <a:t>“…And everyone who has left houses or brothers or sisters or father or mother (or wife) or children or fields for my sake will receive a hundred times as much </a:t>
            </a:r>
            <a:r>
              <a:rPr lang="en-US" b="1" u="sng" dirty="0" smtClean="0"/>
              <a:t>and</a:t>
            </a:r>
            <a:r>
              <a:rPr lang="en-US" b="1" dirty="0" smtClean="0"/>
              <a:t> will inherit eternal life.”</a:t>
            </a:r>
          </a:p>
          <a:p>
            <a:r>
              <a:rPr lang="en-US" dirty="0" smtClean="0"/>
              <a:t>So leaving one’s family for Jesus is a sufficient condition for salvation.</a:t>
            </a:r>
          </a:p>
        </p:txBody>
      </p:sp>
      <p:sp>
        <p:nvSpPr>
          <p:cNvPr id="4" name="Rectangle 3"/>
          <p:cNvSpPr/>
          <p:nvPr/>
        </p:nvSpPr>
        <p:spPr>
          <a:xfrm>
            <a:off x="457200" y="5953780"/>
            <a:ext cx="8153400" cy="523220"/>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2800" dirty="0" smtClean="0">
                <a:ln w="17780" cmpd="sng">
                  <a:solidFill>
                    <a:schemeClr val="tx1"/>
                  </a:solidFill>
                  <a:prstDash val="solid"/>
                  <a:miter lim="800000"/>
                </a:ln>
              </a:rPr>
              <a:t>Leaving Your Family for Jesus </a:t>
            </a:r>
            <a:r>
              <a:rPr lang="en-US" sz="2800" cap="none" spc="0" dirty="0" smtClean="0">
                <a:ln w="17780" cmpd="sng">
                  <a:solidFill>
                    <a:schemeClr val="tx1"/>
                  </a:solidFill>
                  <a:prstDash val="solid"/>
                  <a:miter lim="800000"/>
                </a:ln>
              </a:rPr>
              <a:t>= Salvation</a:t>
            </a:r>
            <a:endParaRPr lang="en-US" sz="2800" cap="none" spc="0" dirty="0">
              <a:ln w="17780" cmpd="sng">
                <a:solidFill>
                  <a:schemeClr val="tx1"/>
                </a:solidFill>
                <a:prstDash val="solid"/>
                <a:miter lim="800000"/>
              </a:ln>
            </a:endParaRPr>
          </a:p>
        </p:txBody>
      </p:sp>
      <p:pic>
        <p:nvPicPr>
          <p:cNvPr id="9219" name="Picture 3" descr="C:\Users\Doug\AppData\Local\Microsoft\Windows\Temporary Internet Files\Content.IE5\H15FW8KN\MCj04355980000[1].wmf"/>
          <p:cNvPicPr>
            <a:picLocks noChangeAspect="1" noChangeArrowheads="1"/>
          </p:cNvPicPr>
          <p:nvPr/>
        </p:nvPicPr>
        <p:blipFill>
          <a:blip r:embed="rId3"/>
          <a:srcRect/>
          <a:stretch>
            <a:fillRect/>
          </a:stretch>
        </p:blipFill>
        <p:spPr bwMode="auto">
          <a:xfrm>
            <a:off x="6934200" y="3657600"/>
            <a:ext cx="1431925" cy="1755775"/>
          </a:xfrm>
          <a:prstGeom prst="rect">
            <a:avLst/>
          </a:prstGeom>
          <a:noFill/>
        </p:spPr>
      </p:pic>
      <p:sp>
        <p:nvSpPr>
          <p:cNvPr id="7" name="&quot;No&quot; Symbol 6"/>
          <p:cNvSpPr/>
          <p:nvPr/>
        </p:nvSpPr>
        <p:spPr>
          <a:xfrm>
            <a:off x="6553200" y="3505200"/>
            <a:ext cx="2209800" cy="2057400"/>
          </a:xfrm>
          <a:prstGeom prst="noSmoking">
            <a:avLst/>
          </a:prstGeom>
          <a:gradFill>
            <a:gsLst>
              <a:gs pos="10000">
                <a:srgbClr val="FF0000">
                  <a:tint val="66000"/>
                  <a:satMod val="160000"/>
                  <a:alpha val="0"/>
                </a:srgbClr>
              </a:gs>
              <a:gs pos="50000">
                <a:srgbClr val="FF0000">
                  <a:tint val="44500"/>
                  <a:satMod val="160000"/>
                </a:srgbClr>
              </a:gs>
              <a:gs pos="100000">
                <a:srgbClr val="FF0000">
                  <a:tint val="23500"/>
                  <a:satMod val="160000"/>
                </a:srgbClr>
              </a:gs>
            </a:gsLst>
            <a:lin ang="2700000" scaled="1"/>
          </a:gra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1" presetClass="entr" presetSubtype="0" fill="hold" grpId="0" nodeType="afterEffect">
                                  <p:stCondLst>
                                    <p:cond delay="1000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770" decel="100000"/>
                                        <p:tgtEl>
                                          <p:spTgt spid="7"/>
                                        </p:tgtEl>
                                      </p:cBhvr>
                                    </p:animEffect>
                                    <p:animScale>
                                      <p:cBhvr>
                                        <p:cTn id="13" dur="770" decel="100000"/>
                                        <p:tgtEl>
                                          <p:spTgt spid="7"/>
                                        </p:tgtEl>
                                      </p:cBhvr>
                                      <p:from x="10000" y="10000"/>
                                      <p:to x="200000" y="450000"/>
                                    </p:animScale>
                                    <p:animScale>
                                      <p:cBhvr>
                                        <p:cTn id="14" dur="1230" accel="100000" fill="hold">
                                          <p:stCondLst>
                                            <p:cond delay="770"/>
                                          </p:stCondLst>
                                        </p:cTn>
                                        <p:tgtEl>
                                          <p:spTgt spid="7"/>
                                        </p:tgtEl>
                                      </p:cBhvr>
                                      <p:from x="200000" y="450000"/>
                                      <p:to x="100000" y="100000"/>
                                    </p:animScale>
                                    <p:set>
                                      <p:cBhvr>
                                        <p:cTn id="15" dur="770" fill="hold"/>
                                        <p:tgtEl>
                                          <p:spTgt spid="7"/>
                                        </p:tgtEl>
                                        <p:attrNameLst>
                                          <p:attrName>ppt_x</p:attrName>
                                        </p:attrNameLst>
                                      </p:cBhvr>
                                      <p:to>
                                        <p:strVal val="(0.5)"/>
                                      </p:to>
                                    </p:set>
                                    <p:anim from="(0.5)" to="(#ppt_x)" calcmode="lin" valueType="num">
                                      <p:cBhvr>
                                        <p:cTn id="16" dur="1230" accel="100000" fill="hold">
                                          <p:stCondLst>
                                            <p:cond delay="770"/>
                                          </p:stCondLst>
                                        </p:cTn>
                                        <p:tgtEl>
                                          <p:spTgt spid="7"/>
                                        </p:tgtEl>
                                        <p:attrNameLst>
                                          <p:attrName>ppt_x</p:attrName>
                                        </p:attrNameLst>
                                      </p:cBhvr>
                                    </p:anim>
                                    <p:set>
                                      <p:cBhvr>
                                        <p:cTn id="17" dur="770" fill="hold"/>
                                        <p:tgtEl>
                                          <p:spTgt spid="7"/>
                                        </p:tgtEl>
                                        <p:attrNameLst>
                                          <p:attrName>ppt_y</p:attrName>
                                        </p:attrNameLst>
                                      </p:cBhvr>
                                      <p:to>
                                        <p:strVal val="(#ppt_y+0.4)"/>
                                      </p:to>
                                    </p:set>
                                    <p:anim from="(#ppt_y+0.4)" to="(#ppt_y)" calcmode="lin" valueType="num">
                                      <p:cBhvr>
                                        <p:cTn id="18" dur="1230" accel="100000" fill="hold">
                                          <p:stCondLst>
                                            <p:cond delay="770"/>
                                          </p:stCondLst>
                                        </p:cTn>
                                        <p:tgtEl>
                                          <p:spTgt spid="7"/>
                                        </p:tgtEl>
                                        <p:attrNameLst>
                                          <p:attrName>ppt_y</p:attrName>
                                        </p:attrNameLst>
                                      </p:cBhvr>
                                    </p:anim>
                                  </p:childTnLst>
                                  <p:subTnLst>
                                    <p:audio>
                                      <p:cMediaNode>
                                        <p:cTn display="0" masterRel="sameClick">
                                          <p:stCondLst>
                                            <p:cond evt="begin" delay="0">
                                              <p:tn val="10"/>
                                            </p:cond>
                                          </p:stCondLst>
                                          <p:endCondLst>
                                            <p:cond evt="onStopAudio" delay="0">
                                              <p:tgtEl>
                                                <p:sldTgt/>
                                              </p:tgtEl>
                                            </p:cond>
                                          </p:endCondLst>
                                        </p:cTn>
                                        <p:tgtEl>
                                          <p:sndTgt r:embed="rId2" name="bomb.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pPr algn="ctr"/>
            <a:r>
              <a:rPr lang="en-US" sz="4000" dirty="0" smtClean="0"/>
              <a:t>Love for Others Should Be Like Hate Compared With Love for Jesus</a:t>
            </a:r>
            <a:endParaRPr lang="en-US" sz="4000" dirty="0"/>
          </a:p>
        </p:txBody>
      </p:sp>
      <p:sp>
        <p:nvSpPr>
          <p:cNvPr id="4" name="Content Placeholder 3"/>
          <p:cNvSpPr txBox="1">
            <a:spLocks noGrp="1"/>
          </p:cNvSpPr>
          <p:nvPr>
            <p:ph idx="1"/>
          </p:nvPr>
        </p:nvSpPr>
        <p:spPr>
          <a:xfrm>
            <a:off x="304800" y="1600200"/>
            <a:ext cx="8534400" cy="4598182"/>
          </a:xfrm>
          <a:prstGeom prst="rect">
            <a:avLst/>
          </a:prstGeom>
          <a:noFill/>
        </p:spPr>
        <p:txBody>
          <a:bodyPr wrap="square" rtlCol="0">
            <a:spAutoFit/>
          </a:bodyPr>
          <a:lstStyle/>
          <a:p>
            <a:r>
              <a:rPr lang="en-US" sz="2400" b="1" dirty="0" smtClean="0"/>
              <a:t>Luke 14: 26: "If any man cometh unto me, and </a:t>
            </a:r>
            <a:r>
              <a:rPr lang="en-US" sz="2400" b="1" dirty="0" err="1" smtClean="0"/>
              <a:t>hateth</a:t>
            </a:r>
            <a:r>
              <a:rPr lang="en-US" sz="2400" b="1" dirty="0" smtClean="0"/>
              <a:t> not his own father, and mother, and wife, and children, and brethren, and sisters, yea, and his own life also, he cannot be my disciple".</a:t>
            </a:r>
          </a:p>
          <a:p>
            <a:r>
              <a:rPr lang="en-US" sz="2400" b="1" dirty="0" smtClean="0"/>
              <a:t>Matt. 10:34-37 : "Think not that I am come to send peace on earth: I came not to send peace, but a sword. For I am come to set a man at variance against his father, and the daughter against her mother, and the daughter in law against her mother in law. And a man's foes shall be they of his own household.  He that </a:t>
            </a:r>
            <a:r>
              <a:rPr lang="en-US" sz="2400" b="1" dirty="0" err="1" smtClean="0"/>
              <a:t>loveth</a:t>
            </a:r>
            <a:r>
              <a:rPr lang="en-US" sz="2400" b="1" dirty="0" smtClean="0"/>
              <a:t> father or mother more than me is not worthy of me: and he that </a:t>
            </a:r>
            <a:r>
              <a:rPr lang="en-US" sz="2400" b="1" dirty="0" err="1" smtClean="0"/>
              <a:t>loveth</a:t>
            </a:r>
            <a:r>
              <a:rPr lang="en-US" sz="2400" b="1" dirty="0" smtClean="0"/>
              <a:t> son or daughter more than me is not worthy of me."</a:t>
            </a:r>
            <a:endParaRPr lang="en-US" sz="2400" b="1" dirty="0"/>
          </a:p>
        </p:txBody>
      </p:sp>
      <p:sp>
        <p:nvSpPr>
          <p:cNvPr id="5" name="TextBox 4"/>
          <p:cNvSpPr txBox="1"/>
          <p:nvPr/>
        </p:nvSpPr>
        <p:spPr>
          <a:xfrm>
            <a:off x="1371600" y="6172200"/>
            <a:ext cx="7010400" cy="369332"/>
          </a:xfrm>
          <a:prstGeom prst="rect">
            <a:avLst/>
          </a:prstGeom>
          <a:noFill/>
        </p:spPr>
        <p:txBody>
          <a:bodyPr wrap="square" rtlCol="0">
            <a:spAutoFit/>
          </a:bodyPr>
          <a:lstStyle/>
          <a:p>
            <a:r>
              <a:rPr lang="en-US" b="1" dirty="0" smtClean="0"/>
              <a:t>This is a necessary condition, but not sufficient for salvation.</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96112"/>
          </a:xfrm>
        </p:spPr>
        <p:txBody>
          <a:bodyPr/>
          <a:lstStyle/>
          <a:p>
            <a:r>
              <a:rPr lang="en-US" dirty="0" smtClean="0"/>
              <a:t>What About Women?</a:t>
            </a:r>
            <a:endParaRPr lang="en-US" dirty="0"/>
          </a:p>
        </p:txBody>
      </p:sp>
      <p:sp>
        <p:nvSpPr>
          <p:cNvPr id="3" name="Content Placeholder 2"/>
          <p:cNvSpPr>
            <a:spLocks noGrp="1"/>
          </p:cNvSpPr>
          <p:nvPr>
            <p:ph idx="1"/>
          </p:nvPr>
        </p:nvSpPr>
        <p:spPr>
          <a:xfrm>
            <a:off x="228600" y="1219200"/>
            <a:ext cx="8077200" cy="4572000"/>
          </a:xfrm>
        </p:spPr>
        <p:txBody>
          <a:bodyPr>
            <a:normAutofit fontScale="92500" lnSpcReduction="20000"/>
          </a:bodyPr>
          <a:lstStyle/>
          <a:p>
            <a:r>
              <a:rPr lang="en-US" b="1" dirty="0" smtClean="0"/>
              <a:t>1 Tim. 2:15: “…women will be saved through childbearing—</a:t>
            </a:r>
          </a:p>
          <a:p>
            <a:r>
              <a:rPr lang="en-US" b="1" dirty="0" smtClean="0"/>
              <a:t>…</a:t>
            </a:r>
            <a:r>
              <a:rPr lang="en-US" b="1" dirty="0" smtClean="0">
                <a:solidFill>
                  <a:srgbClr val="FF0000"/>
                </a:solidFill>
              </a:rPr>
              <a:t>if they continue in faith, love and holiness with propriety.” </a:t>
            </a:r>
          </a:p>
          <a:p>
            <a:r>
              <a:rPr lang="en-US" dirty="0" smtClean="0"/>
              <a:t>So a woman must </a:t>
            </a:r>
            <a:r>
              <a:rPr lang="en-US" i="1" dirty="0" smtClean="0"/>
              <a:t>not only </a:t>
            </a:r>
            <a:r>
              <a:rPr lang="en-US" dirty="0" smtClean="0"/>
              <a:t>have faith, she must conduct herself well, with love and holiness, and she must bear a child in order to be saved. </a:t>
            </a:r>
          </a:p>
          <a:p>
            <a:r>
              <a:rPr lang="en-US" dirty="0" smtClean="0"/>
              <a:t>Childbirth a </a:t>
            </a:r>
            <a:r>
              <a:rPr lang="en-US" u="sng" dirty="0" smtClean="0"/>
              <a:t>necessary condition</a:t>
            </a:r>
            <a:r>
              <a:rPr lang="en-US" dirty="0" smtClean="0"/>
              <a:t> for a woman to be saved. Together, these are sufficient conditions. </a:t>
            </a:r>
          </a:p>
          <a:p>
            <a:r>
              <a:rPr lang="en-US" dirty="0" smtClean="0"/>
              <a:t>And baptism for women? Not required. </a:t>
            </a:r>
          </a:p>
          <a:p>
            <a:r>
              <a:rPr lang="en-US" dirty="0" smtClean="0"/>
              <a:t>Public proclamation? Not required. </a:t>
            </a:r>
          </a:p>
          <a:p>
            <a:r>
              <a:rPr lang="en-US" dirty="0" smtClean="0"/>
              <a:t>Keeping commandments? Doing “works”? Is that part of “holiness”? Not explained.</a:t>
            </a:r>
            <a:endParaRPr lang="en-US" dirty="0"/>
          </a:p>
        </p:txBody>
      </p:sp>
      <p:pic>
        <p:nvPicPr>
          <p:cNvPr id="7170" name="Picture 2" descr="C:\Users\Doug\AppData\Local\Microsoft\Windows\Temporary Internet Files\Content.IE5\OHCVKUFB\MCj04137020000[1].wmf"/>
          <p:cNvPicPr>
            <a:picLocks noChangeAspect="1" noChangeArrowheads="1"/>
          </p:cNvPicPr>
          <p:nvPr/>
        </p:nvPicPr>
        <p:blipFill>
          <a:blip r:embed="rId2"/>
          <a:srcRect/>
          <a:stretch>
            <a:fillRect/>
          </a:stretch>
        </p:blipFill>
        <p:spPr bwMode="auto">
          <a:xfrm>
            <a:off x="7543800" y="533400"/>
            <a:ext cx="1406305" cy="1494199"/>
          </a:xfrm>
          <a:prstGeom prst="rect">
            <a:avLst/>
          </a:prstGeom>
          <a:noFill/>
        </p:spPr>
      </p:pic>
      <p:sp>
        <p:nvSpPr>
          <p:cNvPr id="5" name="Rectangle 4"/>
          <p:cNvSpPr/>
          <p:nvPr/>
        </p:nvSpPr>
        <p:spPr>
          <a:xfrm>
            <a:off x="533400" y="6019800"/>
            <a:ext cx="8153400" cy="523220"/>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2800" dirty="0" smtClean="0">
                <a:ln w="17780" cmpd="sng">
                  <a:solidFill>
                    <a:schemeClr val="tx1"/>
                  </a:solidFill>
                  <a:prstDash val="solid"/>
                  <a:miter lim="800000"/>
                </a:ln>
              </a:rPr>
              <a:t>Motherhood + Faith + Love + Holiness </a:t>
            </a:r>
            <a:r>
              <a:rPr lang="en-US" sz="2800" cap="none" spc="0" dirty="0" smtClean="0">
                <a:ln w="17780" cmpd="sng">
                  <a:solidFill>
                    <a:schemeClr val="tx1"/>
                  </a:solidFill>
                  <a:prstDash val="solid"/>
                  <a:miter lim="800000"/>
                </a:ln>
              </a:rPr>
              <a:t>= Salvation</a:t>
            </a:r>
            <a:endParaRPr lang="en-US" sz="2800" cap="none" spc="0" dirty="0">
              <a:ln w="17780" cmpd="sng">
                <a:solidFill>
                  <a:schemeClr val="tx1"/>
                </a:solidFill>
                <a:prstDash val="solid"/>
                <a:miter lim="800000"/>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withEffect">
                                  <p:stCondLst>
                                    <p:cond delay="0"/>
                                  </p:stCondLst>
                                  <p:iterate type="wd">
                                    <p:tmPct val="25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grpId="0" nodeType="clickEffect">
                                  <p:stCondLst>
                                    <p:cond delay="0"/>
                                  </p:stCondLst>
                                  <p:iterate type="wd">
                                    <p:tmPct val="25000"/>
                                  </p:iterate>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3">
                                            <p:txEl>
                                              <p:pRg st="1" end="1"/>
                                            </p:txEl>
                                          </p:spTgt>
                                        </p:tgtEl>
                                      </p:cBhvr>
                                    </p:animEffect>
                                  </p:childTnLst>
                                </p:cTn>
                              </p:par>
                            </p:childTnLst>
                          </p:cTn>
                        </p:par>
                        <p:par>
                          <p:cTn id="19" fill="hold">
                            <p:stCondLst>
                              <p:cond delay="4000"/>
                            </p:stCondLst>
                            <p:childTnLst>
                              <p:par>
                                <p:cTn id="20" presetID="2" presetClass="entr" presetSubtype="1" fill="hold" nodeType="afterEffect">
                                  <p:stCondLst>
                                    <p:cond delay="0"/>
                                  </p:stCondLst>
                                  <p:childTnLst>
                                    <p:set>
                                      <p:cBhvr>
                                        <p:cTn id="21" dur="1" fill="hold">
                                          <p:stCondLst>
                                            <p:cond delay="0"/>
                                          </p:stCondLst>
                                        </p:cTn>
                                        <p:tgtEl>
                                          <p:spTgt spid="7170"/>
                                        </p:tgtEl>
                                        <p:attrNameLst>
                                          <p:attrName>style.visibility</p:attrName>
                                        </p:attrNameLst>
                                      </p:cBhvr>
                                      <p:to>
                                        <p:strVal val="visible"/>
                                      </p:to>
                                    </p:set>
                                    <p:anim calcmode="lin" valueType="num">
                                      <p:cBhvr additive="base">
                                        <p:cTn id="22" dur="500" fill="hold"/>
                                        <p:tgtEl>
                                          <p:spTgt spid="7170"/>
                                        </p:tgtEl>
                                        <p:attrNameLst>
                                          <p:attrName>ppt_x</p:attrName>
                                        </p:attrNameLst>
                                      </p:cBhvr>
                                      <p:tavLst>
                                        <p:tav tm="0">
                                          <p:val>
                                            <p:strVal val="#ppt_x"/>
                                          </p:val>
                                        </p:tav>
                                        <p:tav tm="100000">
                                          <p:val>
                                            <p:strVal val="#ppt_x"/>
                                          </p:val>
                                        </p:tav>
                                      </p:tavLst>
                                    </p:anim>
                                    <p:anim calcmode="lin" valueType="num">
                                      <p:cBhvr additive="base">
                                        <p:cTn id="23" dur="500" fill="hold"/>
                                        <p:tgtEl>
                                          <p:spTgt spid="7170"/>
                                        </p:tgtEl>
                                        <p:attrNameLst>
                                          <p:attrName>ppt_y</p:attrName>
                                        </p:attrNameLst>
                                      </p:cBhvr>
                                      <p:tavLst>
                                        <p:tav tm="0">
                                          <p:val>
                                            <p:strVal val="0-#ppt_h/2"/>
                                          </p:val>
                                        </p:tav>
                                        <p:tav tm="100000">
                                          <p:val>
                                            <p:strVal val="#ppt_y"/>
                                          </p:val>
                                        </p:tav>
                                      </p:tavLst>
                                    </p:anim>
                                  </p:childTnLst>
                                </p:cTn>
                              </p:par>
                            </p:childTnLst>
                          </p:cTn>
                        </p:par>
                        <p:par>
                          <p:cTn id="24" fill="hold">
                            <p:stCondLst>
                              <p:cond delay="4500"/>
                            </p:stCondLst>
                            <p:childTnLst>
                              <p:par>
                                <p:cTn id="25" presetID="48" presetClass="entr" presetSubtype="0" accel="5000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0" dur="1000"/>
                                        <p:tgtEl>
                                          <p:spTgt spid="3">
                                            <p:txEl>
                                              <p:pRg st="2" end="2"/>
                                            </p:txEl>
                                          </p:spTgt>
                                        </p:tgtEl>
                                      </p:cBhvr>
                                    </p:animEffect>
                                  </p:childTnLst>
                                </p:cTn>
                              </p:par>
                            </p:childTnLst>
                          </p:cTn>
                        </p:par>
                        <p:par>
                          <p:cTn id="31" fill="hold">
                            <p:stCondLst>
                              <p:cond delay="5500"/>
                            </p:stCondLst>
                            <p:childTnLst>
                              <p:par>
                                <p:cTn id="32" presetID="48" presetClass="entr" presetSubtype="0" accel="5000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5"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8" presetClass="entr" presetSubtype="0" accel="5000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3"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5" dur="1000"/>
                                        <p:tgtEl>
                                          <p:spTgt spid="3">
                                            <p:txEl>
                                              <p:pRg st="4" end="4"/>
                                            </p:txEl>
                                          </p:spTgt>
                                        </p:tgtEl>
                                      </p:cBhvr>
                                    </p:animEffect>
                                  </p:childTnLst>
                                </p:cTn>
                              </p:par>
                            </p:childTnLst>
                          </p:cTn>
                        </p:par>
                        <p:par>
                          <p:cTn id="46" fill="hold">
                            <p:stCondLst>
                              <p:cond delay="1000"/>
                            </p:stCondLst>
                            <p:childTnLst>
                              <p:par>
                                <p:cTn id="47" presetID="48" presetClass="entr" presetSubtype="0" accel="50000" fill="hold" grpId="0" nodeType="after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0"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2" dur="1000"/>
                                        <p:tgtEl>
                                          <p:spTgt spid="3">
                                            <p:txEl>
                                              <p:pRg st="5" end="5"/>
                                            </p:txEl>
                                          </p:spTgt>
                                        </p:tgtEl>
                                      </p:cBhvr>
                                    </p:animEffect>
                                  </p:childTnLst>
                                </p:cTn>
                              </p:par>
                            </p:childTnLst>
                          </p:cTn>
                        </p:par>
                        <p:par>
                          <p:cTn id="53" fill="hold">
                            <p:stCondLst>
                              <p:cond delay="2000"/>
                            </p:stCondLst>
                            <p:childTnLst>
                              <p:par>
                                <p:cTn id="54" presetID="48" presetClass="entr" presetSubtype="0" accel="50000" fill="hold" grpId="0" nodeType="after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p:cTn id="56" dur="1000" fill="hold"/>
                                        <p:tgtEl>
                                          <p:spTgt spid="3">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7" dur="1000" fill="hold"/>
                                        <p:tgtEl>
                                          <p:spTgt spid="3">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59" dur="1000"/>
                                        <p:tgtEl>
                                          <p:spTgt spid="3">
                                            <p:txEl>
                                              <p:pRg st="6" end="6"/>
                                            </p:txEl>
                                          </p:spTgt>
                                        </p:tgtEl>
                                      </p:cBhvr>
                                    </p:animEffect>
                                  </p:childTnLst>
                                </p:cTn>
                              </p:par>
                            </p:childTnLst>
                          </p:cTn>
                        </p:par>
                        <p:par>
                          <p:cTn id="60" fill="hold">
                            <p:stCondLst>
                              <p:cond delay="3000"/>
                            </p:stCondLst>
                            <p:childTnLst>
                              <p:par>
                                <p:cTn id="61" presetID="2" presetClass="entr" presetSubtype="4" fill="hold" grpId="0" nodeType="afterEffect">
                                  <p:stCondLst>
                                    <p:cond delay="0"/>
                                  </p:stCondLst>
                                  <p:childTnLst>
                                    <p:set>
                                      <p:cBhvr>
                                        <p:cTn id="62" dur="1" fill="hold">
                                          <p:stCondLst>
                                            <p:cond delay="0"/>
                                          </p:stCondLst>
                                        </p:cTn>
                                        <p:tgtEl>
                                          <p:spTgt spid="5"/>
                                        </p:tgtEl>
                                        <p:attrNameLst>
                                          <p:attrName>style.visibility</p:attrName>
                                        </p:attrNameLst>
                                      </p:cBhvr>
                                      <p:to>
                                        <p:strVal val="visible"/>
                                      </p:to>
                                    </p:set>
                                    <p:anim calcmode="lin" valueType="num">
                                      <p:cBhvr additive="base">
                                        <p:cTn id="63" dur="500" fill="hold"/>
                                        <p:tgtEl>
                                          <p:spTgt spid="5"/>
                                        </p:tgtEl>
                                        <p:attrNameLst>
                                          <p:attrName>ppt_x</p:attrName>
                                        </p:attrNameLst>
                                      </p:cBhvr>
                                      <p:tavLst>
                                        <p:tav tm="0">
                                          <p:val>
                                            <p:strVal val="#ppt_x"/>
                                          </p:val>
                                        </p:tav>
                                        <p:tav tm="100000">
                                          <p:val>
                                            <p:strVal val="#ppt_x"/>
                                          </p:val>
                                        </p:tav>
                                      </p:tavLst>
                                    </p:anim>
                                    <p:anim calcmode="lin" valueType="num">
                                      <p:cBhvr additive="base">
                                        <p:cTn id="6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56488"/>
          </a:xfrm>
        </p:spPr>
        <p:txBody>
          <a:bodyPr>
            <a:normAutofit/>
          </a:bodyPr>
          <a:lstStyle/>
          <a:p>
            <a:pPr algn="ctr"/>
            <a:r>
              <a:rPr lang="en-US" dirty="0" smtClean="0"/>
              <a:t>Self-Hate </a:t>
            </a:r>
            <a:r>
              <a:rPr lang="en-US" i="1" dirty="0" smtClean="0"/>
              <a:t>is</a:t>
            </a:r>
            <a:r>
              <a:rPr lang="en-US" dirty="0" smtClean="0"/>
              <a:t> Sufficient</a:t>
            </a:r>
            <a:endParaRPr lang="en-US" dirty="0"/>
          </a:p>
        </p:txBody>
      </p:sp>
      <p:sp>
        <p:nvSpPr>
          <p:cNvPr id="3" name="Content Placeholder 2"/>
          <p:cNvSpPr>
            <a:spLocks noGrp="1"/>
          </p:cNvSpPr>
          <p:nvPr>
            <p:ph idx="1"/>
          </p:nvPr>
        </p:nvSpPr>
        <p:spPr>
          <a:xfrm>
            <a:off x="381000" y="1676400"/>
            <a:ext cx="5638800" cy="4648200"/>
          </a:xfrm>
        </p:spPr>
        <p:txBody>
          <a:bodyPr/>
          <a:lstStyle/>
          <a:p>
            <a:r>
              <a:rPr lang="en-US" b="1" dirty="0" smtClean="0"/>
              <a:t>Jn. 12:25: “He that </a:t>
            </a:r>
            <a:r>
              <a:rPr lang="en-US" b="1" dirty="0" err="1" smtClean="0"/>
              <a:t>loveth</a:t>
            </a:r>
            <a:r>
              <a:rPr lang="en-US" b="1" dirty="0" smtClean="0"/>
              <a:t> his life shall lose it; and he that </a:t>
            </a:r>
            <a:r>
              <a:rPr lang="en-US" b="1" dirty="0" err="1" smtClean="0"/>
              <a:t>hateth</a:t>
            </a:r>
            <a:r>
              <a:rPr lang="en-US" b="1" dirty="0" smtClean="0"/>
              <a:t> his life in this world shall keep it unto life eternal.”</a:t>
            </a:r>
            <a:endParaRPr lang="en-US" dirty="0" smtClean="0"/>
          </a:p>
          <a:p>
            <a:r>
              <a:rPr lang="en-US" dirty="0" smtClean="0"/>
              <a:t>So one that hates his or her own life is saved thereby.</a:t>
            </a:r>
          </a:p>
          <a:p>
            <a:r>
              <a:rPr lang="en-US" dirty="0" smtClean="0"/>
              <a:t>Presumably, however, one must hate one’s life for the right reasons, such as being persecuted for the sake of Jesus, etc.</a:t>
            </a:r>
          </a:p>
          <a:p>
            <a:endParaRPr lang="en-US" b="1" dirty="0"/>
          </a:p>
        </p:txBody>
      </p:sp>
      <p:pic>
        <p:nvPicPr>
          <p:cNvPr id="1026" name="Picture 2" descr="C:\Users\Doug\AppData\Local\Microsoft\Windows\Temporary Internet Files\Content.IE5\OHCVKUFB\MCj03200320000[1].wmf"/>
          <p:cNvPicPr>
            <a:picLocks noChangeAspect="1" noChangeArrowheads="1"/>
          </p:cNvPicPr>
          <p:nvPr/>
        </p:nvPicPr>
        <p:blipFill>
          <a:blip r:embed="rId2"/>
          <a:srcRect/>
          <a:stretch>
            <a:fillRect/>
          </a:stretch>
        </p:blipFill>
        <p:spPr bwMode="auto">
          <a:xfrm>
            <a:off x="6400958" y="2286000"/>
            <a:ext cx="2132832" cy="2258568"/>
          </a:xfrm>
          <a:prstGeom prst="rect">
            <a:avLst/>
          </a:prstGeom>
          <a:noFill/>
        </p:spPr>
      </p:pic>
      <p:sp>
        <p:nvSpPr>
          <p:cNvPr id="5" name="Rectangle 4"/>
          <p:cNvSpPr/>
          <p:nvPr/>
        </p:nvSpPr>
        <p:spPr>
          <a:xfrm>
            <a:off x="533400" y="6019800"/>
            <a:ext cx="8153400" cy="523220"/>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2800" dirty="0" smtClean="0">
                <a:ln w="17780" cmpd="sng">
                  <a:solidFill>
                    <a:schemeClr val="tx1"/>
                  </a:solidFill>
                  <a:prstDash val="solid"/>
                  <a:miter lim="800000"/>
                </a:ln>
              </a:rPr>
              <a:t>Self-Hate for Jesus </a:t>
            </a:r>
            <a:r>
              <a:rPr lang="en-US" sz="2800" cap="none" spc="0" dirty="0" smtClean="0">
                <a:ln w="17780" cmpd="sng">
                  <a:solidFill>
                    <a:schemeClr val="tx1"/>
                  </a:solidFill>
                  <a:prstDash val="solid"/>
                  <a:miter lim="800000"/>
                </a:ln>
              </a:rPr>
              <a:t>= Salvation</a:t>
            </a:r>
            <a:endParaRPr lang="en-US" sz="2800" cap="none" spc="0" dirty="0">
              <a:ln w="17780" cmpd="sng">
                <a:solidFill>
                  <a:schemeClr val="tx1"/>
                </a:solidFill>
                <a:prstDash val="solid"/>
                <a:miter lim="800000"/>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fontScale="90000"/>
          </a:bodyPr>
          <a:lstStyle/>
          <a:p>
            <a:pPr algn="ctr"/>
            <a:r>
              <a:rPr lang="en-US" dirty="0" smtClean="0"/>
              <a:t>Enduring Being Hated </a:t>
            </a:r>
            <a:br>
              <a:rPr lang="en-US" dirty="0" smtClean="0"/>
            </a:br>
            <a:r>
              <a:rPr lang="en-US" dirty="0" smtClean="0"/>
              <a:t>for Jesus Works Too</a:t>
            </a:r>
            <a:endParaRPr lang="en-US" dirty="0"/>
          </a:p>
        </p:txBody>
      </p:sp>
      <p:sp>
        <p:nvSpPr>
          <p:cNvPr id="3" name="Content Placeholder 2"/>
          <p:cNvSpPr>
            <a:spLocks noGrp="1"/>
          </p:cNvSpPr>
          <p:nvPr>
            <p:ph idx="1"/>
          </p:nvPr>
        </p:nvSpPr>
        <p:spPr>
          <a:xfrm>
            <a:off x="304800" y="1600200"/>
            <a:ext cx="6096000" cy="5029200"/>
          </a:xfrm>
        </p:spPr>
        <p:txBody>
          <a:bodyPr>
            <a:normAutofit lnSpcReduction="10000"/>
          </a:bodyPr>
          <a:lstStyle/>
          <a:p>
            <a:r>
              <a:rPr lang="en-US" b="1" dirty="0" smtClean="0"/>
              <a:t>Mt. 10:22-3: And ye shall be hated of all [men] for my name's sake: but he that </a:t>
            </a:r>
            <a:r>
              <a:rPr lang="en-US" b="1" dirty="0" err="1" smtClean="0"/>
              <a:t>endureth</a:t>
            </a:r>
            <a:r>
              <a:rPr lang="en-US" b="1" dirty="0" smtClean="0"/>
              <a:t> to the end shall be saved." </a:t>
            </a:r>
            <a:r>
              <a:rPr lang="en-US" dirty="0" smtClean="0"/>
              <a:t> This is reiterated in Mark 13:13.</a:t>
            </a:r>
          </a:p>
          <a:p>
            <a:r>
              <a:rPr lang="en-US" b="1" dirty="0" err="1" smtClean="0"/>
              <a:t>Lk</a:t>
            </a:r>
            <a:r>
              <a:rPr lang="en-US" b="1" dirty="0" smtClean="0"/>
              <a:t>. 6:22-3: Blessed are ye, when men shall hate you, and when they shall separate you from their company, and shall reproach you, and cast out your name as evil, for the Son of man's sake. Rejoice ye in that day, and leap for joy: for, behold, your reward is great in heaven…”</a:t>
            </a:r>
            <a:r>
              <a:rPr lang="en-US" dirty="0" smtClean="0"/>
              <a:t/>
            </a:r>
            <a:br>
              <a:rPr lang="en-US" dirty="0" smtClean="0"/>
            </a:br>
            <a:endParaRPr lang="en-US" dirty="0"/>
          </a:p>
        </p:txBody>
      </p:sp>
      <p:pic>
        <p:nvPicPr>
          <p:cNvPr id="2050" name="Picture 2" descr="C:\Users\Doug\AppData\Local\Microsoft\Windows\Temporary Internet Files\Content.IE5\OHCVKUFB\MCj02934900000[1].wmf"/>
          <p:cNvPicPr>
            <a:picLocks noChangeAspect="1" noChangeArrowheads="1"/>
          </p:cNvPicPr>
          <p:nvPr/>
        </p:nvPicPr>
        <p:blipFill>
          <a:blip r:embed="rId2"/>
          <a:srcRect/>
          <a:stretch>
            <a:fillRect/>
          </a:stretch>
        </p:blipFill>
        <p:spPr bwMode="auto">
          <a:xfrm>
            <a:off x="6529453" y="2895600"/>
            <a:ext cx="1855290" cy="1143000"/>
          </a:xfrm>
          <a:prstGeom prst="rect">
            <a:avLst/>
          </a:prstGeom>
          <a:noFill/>
        </p:spPr>
      </p:pic>
      <p:sp>
        <p:nvSpPr>
          <p:cNvPr id="5" name="Rectangle 4"/>
          <p:cNvSpPr/>
          <p:nvPr/>
        </p:nvSpPr>
        <p:spPr>
          <a:xfrm>
            <a:off x="1905000" y="6096000"/>
            <a:ext cx="4800600" cy="523220"/>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2800" dirty="0" smtClean="0">
                <a:ln w="17780" cmpd="sng">
                  <a:solidFill>
                    <a:schemeClr val="tx1"/>
                  </a:solidFill>
                  <a:prstDash val="solid"/>
                  <a:miter lim="800000"/>
                </a:ln>
              </a:rPr>
              <a:t>Hated for Jesus </a:t>
            </a:r>
            <a:r>
              <a:rPr lang="en-US" sz="2800" cap="none" spc="0" dirty="0" smtClean="0">
                <a:ln w="17780" cmpd="sng">
                  <a:solidFill>
                    <a:schemeClr val="tx1"/>
                  </a:solidFill>
                  <a:prstDash val="solid"/>
                  <a:miter lim="800000"/>
                </a:ln>
              </a:rPr>
              <a:t>= Salvation</a:t>
            </a:r>
            <a:endParaRPr lang="en-US" sz="2800" cap="none" spc="0" dirty="0">
              <a:ln w="17780" cmpd="sng">
                <a:solidFill>
                  <a:schemeClr val="tx1"/>
                </a:solidFill>
                <a:prstDash val="solid"/>
                <a:miter lim="800000"/>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dirty="0" smtClean="0"/>
              <a:t>The Verdict: It’s Confused at Best</a:t>
            </a:r>
            <a:endParaRPr lang="en-US" dirty="0"/>
          </a:p>
        </p:txBody>
      </p:sp>
      <p:sp>
        <p:nvSpPr>
          <p:cNvPr id="3" name="Content Placeholder 2"/>
          <p:cNvSpPr>
            <a:spLocks noGrp="1"/>
          </p:cNvSpPr>
          <p:nvPr>
            <p:ph idx="1"/>
          </p:nvPr>
        </p:nvSpPr>
        <p:spPr>
          <a:xfrm>
            <a:off x="152400" y="914400"/>
            <a:ext cx="8763000" cy="5791200"/>
          </a:xfrm>
        </p:spPr>
        <p:txBody>
          <a:bodyPr>
            <a:normAutofit fontScale="92500" lnSpcReduction="10000"/>
          </a:bodyPr>
          <a:lstStyle/>
          <a:p>
            <a:r>
              <a:rPr lang="en-US" sz="2800" dirty="0" smtClean="0">
                <a:ln w="17780" cmpd="sng">
                  <a:solidFill>
                    <a:schemeClr val="tx1"/>
                  </a:solidFill>
                  <a:prstDash val="solid"/>
                  <a:miter lim="800000"/>
                </a:ln>
              </a:rPr>
              <a:t>Salvation=</a:t>
            </a:r>
          </a:p>
          <a:p>
            <a:pPr lvl="1"/>
            <a:r>
              <a:rPr lang="en-US" sz="3300" u="sng" dirty="0" smtClean="0">
                <a:ln w="17780" cmpd="sng">
                  <a:solidFill>
                    <a:schemeClr val="tx1"/>
                  </a:solidFill>
                  <a:prstDash val="solid"/>
                  <a:miter lim="800000"/>
                </a:ln>
                <a:latin typeface="Times New Roman" pitchFamily="18" charset="0"/>
                <a:cs typeface="Times New Roman" pitchFamily="18" charset="0"/>
              </a:rPr>
              <a:t>Belief + Baptism</a:t>
            </a:r>
            <a:r>
              <a:rPr lang="en-US" sz="3300" dirty="0" smtClean="0">
                <a:ln w="17780" cmpd="sng">
                  <a:solidFill>
                    <a:schemeClr val="tx1"/>
                  </a:solidFill>
                  <a:prstDash val="solid"/>
                  <a:miter lim="800000"/>
                </a:ln>
                <a:latin typeface="Times New Roman" pitchFamily="18" charset="0"/>
                <a:cs typeface="Times New Roman" pitchFamily="18" charset="0"/>
              </a:rPr>
              <a:t> </a:t>
            </a:r>
            <a:r>
              <a:rPr lang="en-US" dirty="0" smtClean="0">
                <a:ln w="17780" cmpd="sng">
                  <a:solidFill>
                    <a:schemeClr val="tx1"/>
                  </a:solidFill>
                  <a:prstDash val="solid"/>
                  <a:miter lim="800000"/>
                </a:ln>
                <a:latin typeface="Times New Roman" pitchFamily="18" charset="0"/>
                <a:cs typeface="Times New Roman" pitchFamily="18" charset="0"/>
              </a:rPr>
              <a:t>(</a:t>
            </a:r>
            <a:r>
              <a:rPr lang="en-US" dirty="0" smtClean="0">
                <a:latin typeface="Times New Roman" pitchFamily="18" charset="0"/>
                <a:cs typeface="Times New Roman" pitchFamily="18" charset="0"/>
              </a:rPr>
              <a:t>Mk. 16:16; Jn. 3:5; 1 </a:t>
            </a:r>
            <a:r>
              <a:rPr lang="en-US" dirty="0" err="1" smtClean="0">
                <a:latin typeface="Times New Roman" pitchFamily="18" charset="0"/>
                <a:cs typeface="Times New Roman" pitchFamily="18" charset="0"/>
              </a:rPr>
              <a:t>Pe</a:t>
            </a:r>
            <a:r>
              <a:rPr lang="en-US" dirty="0" smtClean="0">
                <a:latin typeface="Times New Roman" pitchFamily="18" charset="0"/>
                <a:cs typeface="Times New Roman" pitchFamily="18" charset="0"/>
              </a:rPr>
              <a:t>. 3:21)</a:t>
            </a:r>
            <a:endParaRPr lang="en-US" dirty="0" smtClean="0">
              <a:ln w="17780" cmpd="sng">
                <a:solidFill>
                  <a:schemeClr val="tx1"/>
                </a:solidFill>
                <a:prstDash val="solid"/>
                <a:miter lim="800000"/>
              </a:ln>
              <a:latin typeface="Times New Roman" pitchFamily="18" charset="0"/>
              <a:cs typeface="Times New Roman" pitchFamily="18" charset="0"/>
            </a:endParaRPr>
          </a:p>
          <a:p>
            <a:pPr lvl="1"/>
            <a:r>
              <a:rPr lang="en-US" sz="3300" u="sng" dirty="0" smtClean="0">
                <a:ln w="17780" cmpd="sng">
                  <a:solidFill>
                    <a:schemeClr val="tx1"/>
                  </a:solidFill>
                  <a:prstDash val="solid"/>
                  <a:miter lim="800000"/>
                </a:ln>
                <a:latin typeface="Times New Roman" pitchFamily="18" charset="0"/>
                <a:cs typeface="Times New Roman" pitchFamily="18" charset="0"/>
              </a:rPr>
              <a:t>Resurrection Belief + Statement of Belief </a:t>
            </a:r>
            <a:r>
              <a:rPr lang="en-US" sz="3300" dirty="0" smtClean="0">
                <a:ln w="17780" cmpd="sng">
                  <a:solidFill>
                    <a:schemeClr val="tx1"/>
                  </a:solidFill>
                  <a:prstDash val="solid"/>
                  <a:miter lim="800000"/>
                </a:ln>
                <a:latin typeface="Times New Roman" pitchFamily="18" charset="0"/>
                <a:cs typeface="Times New Roman" pitchFamily="18" charset="0"/>
              </a:rPr>
              <a:t> </a:t>
            </a:r>
            <a:r>
              <a:rPr lang="en-US" dirty="0" smtClean="0">
                <a:ln w="17780" cmpd="sng">
                  <a:solidFill>
                    <a:schemeClr val="tx1"/>
                  </a:solidFill>
                  <a:prstDash val="solid"/>
                  <a:miter lim="800000"/>
                </a:ln>
                <a:latin typeface="Times New Roman" pitchFamily="18" charset="0"/>
                <a:cs typeface="Times New Roman" pitchFamily="18" charset="0"/>
              </a:rPr>
              <a:t>(</a:t>
            </a:r>
            <a:r>
              <a:rPr lang="en-US" dirty="0" smtClean="0">
                <a:latin typeface="Times New Roman" pitchFamily="18" charset="0"/>
                <a:cs typeface="Times New Roman" pitchFamily="18" charset="0"/>
              </a:rPr>
              <a:t>Ro. 10:9)</a:t>
            </a:r>
            <a:endParaRPr lang="en-US" dirty="0" smtClean="0">
              <a:ln w="17780" cmpd="sng">
                <a:solidFill>
                  <a:schemeClr val="tx1"/>
                </a:solidFill>
                <a:prstDash val="solid"/>
                <a:miter lim="800000"/>
              </a:ln>
              <a:latin typeface="Times New Roman" pitchFamily="18" charset="0"/>
              <a:cs typeface="Times New Roman" pitchFamily="18" charset="0"/>
            </a:endParaRPr>
          </a:p>
          <a:p>
            <a:pPr lvl="1"/>
            <a:r>
              <a:rPr lang="en-US" sz="3300" u="sng" dirty="0" smtClean="0">
                <a:ln w="17780" cmpd="sng">
                  <a:solidFill>
                    <a:schemeClr val="tx1"/>
                  </a:solidFill>
                  <a:prstDash val="solid"/>
                  <a:miter lim="800000"/>
                </a:ln>
                <a:latin typeface="Times New Roman" pitchFamily="18" charset="0"/>
                <a:cs typeface="Times New Roman" pitchFamily="18" charset="0"/>
              </a:rPr>
              <a:t>Belief in Jesus</a:t>
            </a:r>
            <a:r>
              <a:rPr lang="en-US" sz="3300" dirty="0" smtClean="0">
                <a:ln w="17780" cmpd="sng">
                  <a:solidFill>
                    <a:schemeClr val="tx1"/>
                  </a:solidFill>
                  <a:prstDash val="solid"/>
                  <a:miter lim="800000"/>
                </a:ln>
                <a:latin typeface="Times New Roman" pitchFamily="18" charset="0"/>
                <a:cs typeface="Times New Roman" pitchFamily="18" charset="0"/>
              </a:rPr>
              <a:t> </a:t>
            </a:r>
            <a:r>
              <a:rPr lang="en-US" sz="2200" dirty="0" smtClean="0">
                <a:ln w="17780" cmpd="sng">
                  <a:solidFill>
                    <a:schemeClr val="tx1"/>
                  </a:solidFill>
                  <a:prstDash val="solid"/>
                  <a:miter lim="800000"/>
                </a:ln>
                <a:latin typeface="Times New Roman" pitchFamily="18" charset="0"/>
                <a:cs typeface="Times New Roman" pitchFamily="18" charset="0"/>
              </a:rPr>
              <a:t>(</a:t>
            </a:r>
            <a:r>
              <a:rPr lang="en-US" sz="2200" dirty="0" smtClean="0">
                <a:latin typeface="Times New Roman" pitchFamily="18" charset="0"/>
                <a:cs typeface="Times New Roman" pitchFamily="18" charset="0"/>
              </a:rPr>
              <a:t>Ac. 16:30-31; Jn. 6:47; Ga. 2:16; Ro. 3:20)</a:t>
            </a:r>
            <a:endParaRPr lang="en-US" sz="2200" dirty="0" smtClean="0">
              <a:ln w="17780" cmpd="sng">
                <a:solidFill>
                  <a:schemeClr val="tx1"/>
                </a:solidFill>
                <a:prstDash val="solid"/>
                <a:miter lim="800000"/>
              </a:ln>
              <a:latin typeface="Times New Roman" pitchFamily="18" charset="0"/>
              <a:cs typeface="Times New Roman" pitchFamily="18" charset="0"/>
            </a:endParaRPr>
          </a:p>
          <a:p>
            <a:pPr lvl="1"/>
            <a:r>
              <a:rPr lang="en-US" sz="3300" u="sng" dirty="0" smtClean="0">
                <a:ln w="17780" cmpd="sng">
                  <a:solidFill>
                    <a:schemeClr val="tx1"/>
                  </a:solidFill>
                  <a:prstDash val="solid"/>
                  <a:miter lim="800000"/>
                </a:ln>
                <a:latin typeface="Times New Roman" pitchFamily="18" charset="0"/>
                <a:cs typeface="Times New Roman" pitchFamily="18" charset="0"/>
              </a:rPr>
              <a:t>Keep 6 Commandments + Give All to the Poor</a:t>
            </a:r>
            <a:r>
              <a:rPr lang="en-US" sz="3300" dirty="0" smtClean="0">
                <a:ln w="17780" cmpd="sng">
                  <a:solidFill>
                    <a:schemeClr val="tx1"/>
                  </a:solidFill>
                  <a:prstDash val="solid"/>
                  <a:miter lim="800000"/>
                </a:ln>
                <a:latin typeface="Times New Roman" pitchFamily="18" charset="0"/>
                <a:cs typeface="Times New Roman" pitchFamily="18" charset="0"/>
              </a:rPr>
              <a:t>  </a:t>
            </a:r>
            <a:r>
              <a:rPr lang="en-US" sz="2200" dirty="0" smtClean="0">
                <a:ln w="17780" cmpd="sng">
                  <a:solidFill>
                    <a:schemeClr val="tx1"/>
                  </a:solidFill>
                  <a:prstDash val="solid"/>
                  <a:miter lim="800000"/>
                </a:ln>
                <a:latin typeface="Times New Roman" pitchFamily="18" charset="0"/>
                <a:cs typeface="Times New Roman" pitchFamily="18" charset="0"/>
              </a:rPr>
              <a:t>(</a:t>
            </a:r>
            <a:r>
              <a:rPr lang="en-US" sz="2200" dirty="0" smtClean="0">
                <a:latin typeface="Times New Roman" pitchFamily="18" charset="0"/>
                <a:cs typeface="Times New Roman" pitchFamily="18" charset="0"/>
              </a:rPr>
              <a:t>Mt. 19:17-21)</a:t>
            </a:r>
            <a:endParaRPr lang="en-US" sz="2200" dirty="0" smtClean="0">
              <a:ln w="17780" cmpd="sng">
                <a:solidFill>
                  <a:schemeClr val="tx1"/>
                </a:solidFill>
                <a:prstDash val="solid"/>
                <a:miter lim="800000"/>
              </a:ln>
              <a:latin typeface="Times New Roman" pitchFamily="18" charset="0"/>
              <a:cs typeface="Times New Roman" pitchFamily="18" charset="0"/>
            </a:endParaRPr>
          </a:p>
          <a:p>
            <a:pPr lvl="1"/>
            <a:r>
              <a:rPr lang="en-US" sz="3300" u="sng" dirty="0" smtClean="0">
                <a:ln w="17780" cmpd="sng">
                  <a:solidFill>
                    <a:schemeClr val="tx1"/>
                  </a:solidFill>
                  <a:prstDash val="solid"/>
                  <a:miter lim="800000"/>
                </a:ln>
                <a:latin typeface="Times New Roman" pitchFamily="18" charset="0"/>
                <a:cs typeface="Times New Roman" pitchFamily="18" charset="0"/>
              </a:rPr>
              <a:t>Belief in Jesus + Works of the Law</a:t>
            </a:r>
            <a:r>
              <a:rPr lang="en-US" sz="3300" dirty="0" smtClean="0">
                <a:ln w="17780" cmpd="sng">
                  <a:solidFill>
                    <a:schemeClr val="tx1"/>
                  </a:solidFill>
                  <a:prstDash val="solid"/>
                  <a:miter lim="800000"/>
                </a:ln>
                <a:latin typeface="Times New Roman" pitchFamily="18" charset="0"/>
                <a:cs typeface="Times New Roman" pitchFamily="18" charset="0"/>
              </a:rPr>
              <a:t> </a:t>
            </a:r>
            <a:r>
              <a:rPr lang="en-US" sz="2200" dirty="0" smtClean="0">
                <a:ln w="17780" cmpd="sng">
                  <a:solidFill>
                    <a:schemeClr val="tx1"/>
                  </a:solidFill>
                  <a:prstDash val="solid"/>
                  <a:miter lim="800000"/>
                </a:ln>
                <a:latin typeface="Times New Roman" pitchFamily="18" charset="0"/>
                <a:cs typeface="Times New Roman" pitchFamily="18" charset="0"/>
              </a:rPr>
              <a:t>(</a:t>
            </a:r>
            <a:r>
              <a:rPr lang="en-US" sz="2200" dirty="0" smtClean="0">
                <a:latin typeface="Times New Roman" pitchFamily="18" charset="0"/>
                <a:cs typeface="Times New Roman" pitchFamily="18" charset="0"/>
              </a:rPr>
              <a:t>Mt. 7:21; Jm. 2:17-24; Ro. 2:13)</a:t>
            </a:r>
            <a:endParaRPr lang="en-US" sz="2200" dirty="0" smtClean="0">
              <a:ln w="17780" cmpd="sng">
                <a:solidFill>
                  <a:schemeClr val="tx1"/>
                </a:solidFill>
                <a:prstDash val="solid"/>
                <a:miter lim="800000"/>
              </a:ln>
              <a:latin typeface="Times New Roman" pitchFamily="18" charset="0"/>
              <a:cs typeface="Times New Roman" pitchFamily="18" charset="0"/>
            </a:endParaRPr>
          </a:p>
          <a:p>
            <a:pPr lvl="1"/>
            <a:r>
              <a:rPr lang="en-US" sz="3300" u="sng" dirty="0" smtClean="0">
                <a:ln w="17780" cmpd="sng">
                  <a:solidFill>
                    <a:schemeClr val="tx1"/>
                  </a:solidFill>
                  <a:prstDash val="solid"/>
                  <a:miter lim="800000"/>
                </a:ln>
                <a:latin typeface="Times New Roman" pitchFamily="18" charset="0"/>
                <a:cs typeface="Times New Roman" pitchFamily="18" charset="0"/>
              </a:rPr>
              <a:t>Leaving Your Family for Jesus</a:t>
            </a:r>
            <a:r>
              <a:rPr lang="en-US" sz="3300" dirty="0" smtClean="0">
                <a:ln w="17780" cmpd="sng">
                  <a:solidFill>
                    <a:schemeClr val="tx1"/>
                  </a:solidFill>
                  <a:prstDash val="solid"/>
                  <a:miter lim="800000"/>
                </a:ln>
                <a:latin typeface="Times New Roman" pitchFamily="18" charset="0"/>
                <a:cs typeface="Times New Roman" pitchFamily="18" charset="0"/>
              </a:rPr>
              <a:t>  </a:t>
            </a:r>
            <a:r>
              <a:rPr lang="en-US" sz="2200" dirty="0" smtClean="0">
                <a:ln w="17780" cmpd="sng">
                  <a:solidFill>
                    <a:schemeClr val="tx1"/>
                  </a:solidFill>
                  <a:prstDash val="solid"/>
                  <a:miter lim="800000"/>
                </a:ln>
                <a:latin typeface="Times New Roman" pitchFamily="18" charset="0"/>
                <a:cs typeface="Times New Roman" pitchFamily="18" charset="0"/>
              </a:rPr>
              <a:t>(</a:t>
            </a:r>
            <a:r>
              <a:rPr lang="en-US" sz="2200" dirty="0" smtClean="0">
                <a:latin typeface="Times New Roman" pitchFamily="18" charset="0"/>
                <a:cs typeface="Times New Roman" pitchFamily="18" charset="0"/>
              </a:rPr>
              <a:t>Mt. 19:29)</a:t>
            </a:r>
            <a:endParaRPr lang="en-US" sz="2200" dirty="0" smtClean="0">
              <a:ln w="17780" cmpd="sng">
                <a:solidFill>
                  <a:schemeClr val="tx1"/>
                </a:solidFill>
                <a:prstDash val="solid"/>
                <a:miter lim="800000"/>
              </a:ln>
              <a:latin typeface="Times New Roman" pitchFamily="18" charset="0"/>
              <a:cs typeface="Times New Roman" pitchFamily="18" charset="0"/>
            </a:endParaRPr>
          </a:p>
          <a:p>
            <a:pPr lvl="1"/>
            <a:r>
              <a:rPr lang="en-US" sz="3300" u="sng" dirty="0" smtClean="0">
                <a:ln w="17780" cmpd="sng">
                  <a:solidFill>
                    <a:schemeClr val="tx1"/>
                  </a:solidFill>
                  <a:prstDash val="solid"/>
                  <a:miter lim="800000"/>
                </a:ln>
                <a:latin typeface="Times New Roman" pitchFamily="18" charset="0"/>
                <a:cs typeface="Times New Roman" pitchFamily="18" charset="0"/>
              </a:rPr>
              <a:t>Motherhood + Faith + Love + Holiness</a:t>
            </a:r>
            <a:r>
              <a:rPr lang="en-US" sz="3300" dirty="0" smtClean="0">
                <a:ln w="17780" cmpd="sng">
                  <a:solidFill>
                    <a:schemeClr val="tx1"/>
                  </a:solidFill>
                  <a:prstDash val="solid"/>
                  <a:miter lim="800000"/>
                </a:ln>
                <a:latin typeface="Times New Roman" pitchFamily="18" charset="0"/>
                <a:cs typeface="Times New Roman" pitchFamily="18" charset="0"/>
              </a:rPr>
              <a:t>  </a:t>
            </a:r>
            <a:r>
              <a:rPr lang="en-US" sz="2200" dirty="0" smtClean="0">
                <a:ln w="17780" cmpd="sng">
                  <a:solidFill>
                    <a:schemeClr val="tx1"/>
                  </a:solidFill>
                  <a:prstDash val="solid"/>
                  <a:miter lim="800000"/>
                </a:ln>
                <a:latin typeface="Times New Roman" pitchFamily="18" charset="0"/>
                <a:cs typeface="Times New Roman" pitchFamily="18" charset="0"/>
              </a:rPr>
              <a:t>(</a:t>
            </a:r>
            <a:r>
              <a:rPr lang="en-US" sz="2200" dirty="0" smtClean="0">
                <a:latin typeface="Times New Roman" pitchFamily="18" charset="0"/>
                <a:cs typeface="Times New Roman" pitchFamily="18" charset="0"/>
              </a:rPr>
              <a:t>1 Ti. 2:15)</a:t>
            </a:r>
          </a:p>
          <a:p>
            <a:pPr lvl="1"/>
            <a:r>
              <a:rPr lang="en-US" sz="3400" u="sng" dirty="0" smtClean="0">
                <a:ln w="17780" cmpd="sng">
                  <a:solidFill>
                    <a:schemeClr val="tx1"/>
                  </a:solidFill>
                  <a:prstDash val="solid"/>
                  <a:miter lim="800000"/>
                </a:ln>
              </a:rPr>
              <a:t>Self-Hate for Jesus</a:t>
            </a:r>
            <a:r>
              <a:rPr lang="en-US" sz="3400" dirty="0" smtClean="0">
                <a:ln w="17780" cmpd="sng">
                  <a:solidFill>
                    <a:schemeClr val="tx1"/>
                  </a:solidFill>
                  <a:prstDash val="solid"/>
                  <a:miter lim="800000"/>
                </a:ln>
              </a:rPr>
              <a:t> </a:t>
            </a:r>
            <a:r>
              <a:rPr lang="en-US" sz="2200" dirty="0" smtClean="0">
                <a:latin typeface="Times New Roman" pitchFamily="18" charset="0"/>
                <a:cs typeface="Times New Roman" pitchFamily="18" charset="0"/>
              </a:rPr>
              <a:t>(Jn. 12:25)</a:t>
            </a:r>
          </a:p>
          <a:p>
            <a:pPr lvl="1"/>
            <a:r>
              <a:rPr lang="en-US" sz="3400" u="sng" dirty="0" smtClean="0">
                <a:ln w="17780" cmpd="sng">
                  <a:solidFill>
                    <a:schemeClr val="tx1"/>
                  </a:solidFill>
                  <a:prstDash val="solid"/>
                  <a:miter lim="800000"/>
                </a:ln>
              </a:rPr>
              <a:t>Hated for Jesus</a:t>
            </a:r>
            <a:r>
              <a:rPr lang="en-US" sz="3400" dirty="0" smtClean="0">
                <a:ln w="17780" cmpd="sng">
                  <a:solidFill>
                    <a:schemeClr val="tx1"/>
                  </a:solidFill>
                  <a:prstDash val="solid"/>
                  <a:miter lim="800000"/>
                </a:ln>
              </a:rPr>
              <a:t> </a:t>
            </a:r>
            <a:r>
              <a:rPr lang="en-US" sz="2200" dirty="0" smtClean="0">
                <a:ln w="17780" cmpd="sng">
                  <a:solidFill>
                    <a:schemeClr val="tx1"/>
                  </a:solidFill>
                  <a:prstDash val="solid"/>
                  <a:miter lim="800000"/>
                </a:ln>
              </a:rPr>
              <a:t>(</a:t>
            </a:r>
            <a:r>
              <a:rPr lang="en-US" sz="2200" dirty="0" smtClean="0"/>
              <a:t>Mt. 10:22-3; Mk. 13:13; </a:t>
            </a:r>
            <a:r>
              <a:rPr lang="en-US" sz="2200" dirty="0" err="1" smtClean="0"/>
              <a:t>Lk</a:t>
            </a:r>
            <a:r>
              <a:rPr lang="en-US" sz="2200" dirty="0" smtClean="0"/>
              <a:t>. 6:22-23)</a:t>
            </a:r>
            <a:endParaRPr lang="en-US" sz="2200" u="sng"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Effect transition="in" filter="fade">
                                      <p:cBhvr>
                                        <p:cTn id="71" dur="1000"/>
                                        <p:tgtEl>
                                          <p:spTgt spid="3">
                                            <p:txEl>
                                              <p:pRg st="8" end="8"/>
                                            </p:txEl>
                                          </p:spTgt>
                                        </p:tgtEl>
                                      </p:cBhvr>
                                    </p:animEffect>
                                    <p:anim calcmode="lin" valueType="num">
                                      <p:cBhvr>
                                        <p:cTn id="7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3" dur="9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Effect transition="in" filter="fade">
                                      <p:cBhvr>
                                        <p:cTn id="79" dur="1000"/>
                                        <p:tgtEl>
                                          <p:spTgt spid="3">
                                            <p:txEl>
                                              <p:pRg st="9" end="9"/>
                                            </p:txEl>
                                          </p:spTgt>
                                        </p:tgtEl>
                                      </p:cBhvr>
                                    </p:animEffect>
                                    <p:anim calcmode="lin" valueType="num">
                                      <p:cBhvr>
                                        <p:cTn id="8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81" dur="9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3">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705600" y="304800"/>
            <a:ext cx="1524000" cy="819912"/>
          </a:xfrm>
        </p:spPr>
        <p:txBody>
          <a:bodyPr/>
          <a:lstStyle/>
          <a:p>
            <a:r>
              <a:rPr lang="en-US" dirty="0" smtClean="0"/>
              <a:t>BFF?</a:t>
            </a:r>
            <a:endParaRPr lang="en-US" dirty="0"/>
          </a:p>
        </p:txBody>
      </p:sp>
      <p:sp>
        <p:nvSpPr>
          <p:cNvPr id="3" name="Content Placeholder 2"/>
          <p:cNvSpPr>
            <a:spLocks noGrp="1"/>
          </p:cNvSpPr>
          <p:nvPr>
            <p:ph idx="1"/>
          </p:nvPr>
        </p:nvSpPr>
        <p:spPr>
          <a:xfrm>
            <a:off x="304800" y="533400"/>
            <a:ext cx="5334000" cy="6019800"/>
          </a:xfrm>
        </p:spPr>
        <p:txBody>
          <a:bodyPr>
            <a:noAutofit/>
          </a:bodyPr>
          <a:lstStyle/>
          <a:p>
            <a:r>
              <a:rPr lang="en-US" sz="3200" dirty="0" smtClean="0"/>
              <a:t>Nowhere does the Bible use the phrase "accept Jesus" or similar phrases to describe salvation.  To the extent that this phrase is used to denote something other than belief in Jesus, it is not based on scripture.</a:t>
            </a:r>
          </a:p>
          <a:p>
            <a:r>
              <a:rPr lang="en-US" sz="3200" i="1" dirty="0" smtClean="0"/>
              <a:t>Nowhere</a:t>
            </a:r>
            <a:r>
              <a:rPr lang="en-US" sz="3200" dirty="0" smtClean="0"/>
              <a:t> does the Bible say that one must have a “personal relationship” with Jesus.</a:t>
            </a:r>
            <a:endParaRPr lang="en-US" sz="3200" dirty="0"/>
          </a:p>
        </p:txBody>
      </p:sp>
      <p:pic>
        <p:nvPicPr>
          <p:cNvPr id="6" name="Picture 5" descr="buddyJesus.jpg"/>
          <p:cNvPicPr>
            <a:picLocks noChangeAspect="1"/>
          </p:cNvPicPr>
          <p:nvPr/>
        </p:nvPicPr>
        <p:blipFill>
          <a:blip r:embed="rId2"/>
          <a:stretch>
            <a:fillRect/>
          </a:stretch>
        </p:blipFill>
        <p:spPr>
          <a:xfrm>
            <a:off x="6019800" y="1600200"/>
            <a:ext cx="2476500" cy="38195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70" decel="100000"/>
                                        <p:tgtEl>
                                          <p:spTgt spid="3">
                                            <p:txEl>
                                              <p:pRg st="1" end="1"/>
                                            </p:txEl>
                                          </p:spTgt>
                                        </p:tgtEl>
                                      </p:cBhvr>
                                    </p:animEffect>
                                    <p:animScale>
                                      <p:cBhvr>
                                        <p:cTn id="19" dur="770" decel="100000"/>
                                        <p:tgtEl>
                                          <p:spTgt spid="3">
                                            <p:txEl>
                                              <p:pRg st="1" end="1"/>
                                            </p:txEl>
                                          </p:spTgt>
                                        </p:tgtEl>
                                      </p:cBhvr>
                                      <p:from x="10000" y="10000"/>
                                      <p:to x="200000" y="450000"/>
                                    </p:animScale>
                                    <p:animScale>
                                      <p:cBhvr>
                                        <p:cTn id="20" dur="1230" accel="100000" fill="hold">
                                          <p:stCondLst>
                                            <p:cond delay="770"/>
                                          </p:stCondLst>
                                        </p:cTn>
                                        <p:tgtEl>
                                          <p:spTgt spid="3">
                                            <p:txEl>
                                              <p:pRg st="1" end="1"/>
                                            </p:txEl>
                                          </p:spTgt>
                                        </p:tgtEl>
                                      </p:cBhvr>
                                      <p:from x="200000" y="450000"/>
                                      <p:to x="100000" y="100000"/>
                                    </p:animScale>
                                    <p:set>
                                      <p:cBhvr>
                                        <p:cTn id="21" dur="770" fill="hold"/>
                                        <p:tgtEl>
                                          <p:spTgt spid="3">
                                            <p:txEl>
                                              <p:pRg st="1" end="1"/>
                                            </p:txEl>
                                          </p:spTgt>
                                        </p:tgtEl>
                                        <p:attrNameLst>
                                          <p:attrName>ppt_x</p:attrName>
                                        </p:attrNameLst>
                                      </p:cBhvr>
                                      <p:to>
                                        <p:strVal val="(0.5)"/>
                                      </p:to>
                                    </p:set>
                                    <p:anim from="(0.5)" to="(#ppt_x)" calcmode="lin" valueType="num">
                                      <p:cBhvr>
                                        <p:cTn id="22" dur="1230" accel="100000" fill="hold">
                                          <p:stCondLst>
                                            <p:cond delay="770"/>
                                          </p:stCondLst>
                                        </p:cTn>
                                        <p:tgtEl>
                                          <p:spTgt spid="3">
                                            <p:txEl>
                                              <p:pRg st="1" end="1"/>
                                            </p:txEl>
                                          </p:spTgt>
                                        </p:tgtEl>
                                        <p:attrNameLst>
                                          <p:attrName>ppt_x</p:attrName>
                                        </p:attrNameLst>
                                      </p:cBhvr>
                                    </p:anim>
                                    <p:set>
                                      <p:cBhvr>
                                        <p:cTn id="23" dur="770" fill="hold"/>
                                        <p:tgtEl>
                                          <p:spTgt spid="3">
                                            <p:txEl>
                                              <p:pRg st="1" end="1"/>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1" end="1"/>
                                            </p:txEl>
                                          </p:spTgt>
                                        </p:tgtEl>
                                        <p:attrNameLst>
                                          <p:attrName>ppt_y</p:attrName>
                                        </p:attrNameLst>
                                      </p:cBhvr>
                                    </p:anim>
                                  </p:childTnLst>
                                </p:cTn>
                              </p:par>
                            </p:childTnLst>
                          </p:cTn>
                        </p:par>
                        <p:par>
                          <p:cTn id="25" fill="hold">
                            <p:stCondLst>
                              <p:cond delay="2000"/>
                            </p:stCondLst>
                            <p:childTnLst>
                              <p:par>
                                <p:cTn id="26" presetID="2" presetClass="entr" presetSubtype="4"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normAutofit fontScale="90000"/>
          </a:bodyPr>
          <a:lstStyle/>
          <a:p>
            <a:pPr algn="ctr"/>
            <a:r>
              <a:rPr lang="en-US" dirty="0" smtClean="0"/>
              <a:t>Hurdle: Salvation is a Gift</a:t>
            </a:r>
            <a:br>
              <a:rPr lang="en-US" dirty="0" smtClean="0"/>
            </a:br>
            <a:r>
              <a:rPr lang="en-US" dirty="0" smtClean="0"/>
              <a:t>You Cannot Earn or Guarantee</a:t>
            </a:r>
            <a:endParaRPr lang="en-US" dirty="0"/>
          </a:p>
        </p:txBody>
      </p:sp>
      <p:sp>
        <p:nvSpPr>
          <p:cNvPr id="3" name="Content Placeholder 2"/>
          <p:cNvSpPr>
            <a:spLocks noGrp="1"/>
          </p:cNvSpPr>
          <p:nvPr>
            <p:ph idx="1"/>
          </p:nvPr>
        </p:nvSpPr>
        <p:spPr>
          <a:xfrm>
            <a:off x="228600" y="1752600"/>
            <a:ext cx="4419600" cy="4876800"/>
          </a:xfrm>
        </p:spPr>
        <p:txBody>
          <a:bodyPr>
            <a:normAutofit/>
          </a:bodyPr>
          <a:lstStyle/>
          <a:p>
            <a:r>
              <a:rPr lang="en-US" dirty="0" smtClean="0"/>
              <a:t>Ephesians 2:8: “For by grace are ye saved through faith; </a:t>
            </a:r>
            <a:r>
              <a:rPr lang="en-US" dirty="0" smtClean="0">
                <a:solidFill>
                  <a:srgbClr val="FF0000"/>
                </a:solidFill>
              </a:rPr>
              <a:t>and that not of yourselves: it is the gift of God</a:t>
            </a:r>
            <a:r>
              <a:rPr lang="en-US" dirty="0" smtClean="0"/>
              <a:t>: Not of works, lest any man should boast.”</a:t>
            </a:r>
          </a:p>
          <a:p>
            <a:r>
              <a:rPr lang="en-US" dirty="0" smtClean="0"/>
              <a:t>Romans 6:23 - "For the wages of sin is death, but </a:t>
            </a:r>
            <a:r>
              <a:rPr lang="en-US" dirty="0" smtClean="0">
                <a:solidFill>
                  <a:srgbClr val="FF0000"/>
                </a:solidFill>
              </a:rPr>
              <a:t>the gift of God</a:t>
            </a:r>
            <a:r>
              <a:rPr lang="en-US" dirty="0" smtClean="0"/>
              <a:t> is eternal life in Christ Jesus our Lord."</a:t>
            </a:r>
          </a:p>
        </p:txBody>
      </p:sp>
      <p:pic>
        <p:nvPicPr>
          <p:cNvPr id="3074" name="Picture 2" descr="C:\Users\Doug\AppData\Local\Microsoft\Windows\Temporary Internet Files\Content.IE5\CVU21P0H\MCj04397830000[1].png"/>
          <p:cNvPicPr>
            <a:picLocks noChangeAspect="1" noChangeArrowheads="1"/>
          </p:cNvPicPr>
          <p:nvPr/>
        </p:nvPicPr>
        <p:blipFill>
          <a:blip r:embed="rId2"/>
          <a:srcRect/>
          <a:stretch>
            <a:fillRect/>
          </a:stretch>
        </p:blipFill>
        <p:spPr bwMode="auto">
          <a:xfrm>
            <a:off x="5715000" y="2362200"/>
            <a:ext cx="2743200" cy="27432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228600"/>
            <a:ext cx="8229600" cy="819912"/>
          </a:xfrm>
        </p:spPr>
        <p:txBody>
          <a:bodyPr/>
          <a:lstStyle/>
          <a:p>
            <a:r>
              <a:rPr lang="en-US" sz="4000" dirty="0"/>
              <a:t>Necessary and Sufficient Conditions</a:t>
            </a:r>
          </a:p>
        </p:txBody>
      </p:sp>
      <p:sp>
        <p:nvSpPr>
          <p:cNvPr id="40963" name="Rectangle 3"/>
          <p:cNvSpPr>
            <a:spLocks noGrp="1" noChangeArrowheads="1"/>
          </p:cNvSpPr>
          <p:nvPr>
            <p:ph type="body" idx="1"/>
          </p:nvPr>
        </p:nvSpPr>
        <p:spPr>
          <a:xfrm>
            <a:off x="304800" y="1143000"/>
            <a:ext cx="8534400" cy="3886200"/>
          </a:xfrm>
        </p:spPr>
        <p:txBody>
          <a:bodyPr/>
          <a:lstStyle/>
          <a:p>
            <a:r>
              <a:rPr lang="en-US" dirty="0"/>
              <a:t>Something x is a necessary condition for y if and only if it is impossible for y to exist without x</a:t>
            </a:r>
            <a:r>
              <a:rPr lang="en-US" dirty="0" smtClean="0"/>
              <a:t>.</a:t>
            </a:r>
          </a:p>
          <a:p>
            <a:pPr lvl="2"/>
            <a:r>
              <a:rPr lang="en-US" dirty="0" smtClean="0"/>
              <a:t>For example, having exactly 3 sides is a necessary condition for having a triangle.</a:t>
            </a:r>
          </a:p>
          <a:p>
            <a:pPr lvl="2"/>
            <a:r>
              <a:rPr lang="en-US" dirty="0" smtClean="0"/>
              <a:t>Being unmarried is a necessary condition for being a bachelor.</a:t>
            </a:r>
            <a:endParaRPr lang="en-US" dirty="0"/>
          </a:p>
          <a:p>
            <a:r>
              <a:rPr lang="en-US" dirty="0"/>
              <a:t>Something x is a sufficient condition for y if and only if it is impossible for x to exist </a:t>
            </a:r>
            <a:r>
              <a:rPr lang="en-US" dirty="0" smtClean="0"/>
              <a:t>without </a:t>
            </a:r>
            <a:r>
              <a:rPr lang="en-US" dirty="0"/>
              <a:t>y</a:t>
            </a:r>
            <a:r>
              <a:rPr lang="en-US" dirty="0" smtClean="0"/>
              <a:t>.</a:t>
            </a:r>
          </a:p>
          <a:p>
            <a:pPr lvl="2"/>
            <a:r>
              <a:rPr lang="en-US" dirty="0" smtClean="0"/>
              <a:t>Being a cow is a sufficient condition for being an animal.</a:t>
            </a:r>
          </a:p>
          <a:p>
            <a:pPr lvl="2"/>
            <a:r>
              <a:rPr lang="en-US" dirty="0" smtClean="0"/>
              <a:t>Being under 21 is sufficient to be ineligible to legally buy alcohol.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4648200" cy="1313688"/>
          </a:xfrm>
        </p:spPr>
        <p:txBody>
          <a:bodyPr>
            <a:normAutofit/>
          </a:bodyPr>
          <a:lstStyle/>
          <a:p>
            <a:pPr algn="ctr"/>
            <a:r>
              <a:rPr lang="en-US" sz="4000" dirty="0" smtClean="0"/>
              <a:t>Only God Can Cause </a:t>
            </a:r>
            <a:br>
              <a:rPr lang="en-US" sz="4000" dirty="0" smtClean="0"/>
            </a:br>
            <a:r>
              <a:rPr lang="en-US" sz="4000" dirty="0" smtClean="0"/>
              <a:t>You to Listen to Him</a:t>
            </a:r>
            <a:endParaRPr lang="en-US" sz="4000" dirty="0"/>
          </a:p>
        </p:txBody>
      </p:sp>
      <p:sp>
        <p:nvSpPr>
          <p:cNvPr id="3" name="Content Placeholder 2"/>
          <p:cNvSpPr>
            <a:spLocks noGrp="1"/>
          </p:cNvSpPr>
          <p:nvPr>
            <p:ph idx="1"/>
          </p:nvPr>
        </p:nvSpPr>
        <p:spPr>
          <a:xfrm>
            <a:off x="228600" y="1447800"/>
            <a:ext cx="4419600" cy="3429000"/>
          </a:xfrm>
        </p:spPr>
        <p:txBody>
          <a:bodyPr/>
          <a:lstStyle/>
          <a:p>
            <a:r>
              <a:rPr lang="en-US" dirty="0" smtClean="0"/>
              <a:t>John. 6:44: “</a:t>
            </a:r>
            <a:r>
              <a:rPr lang="en-US" dirty="0" smtClean="0">
                <a:solidFill>
                  <a:srgbClr val="FF0000"/>
                </a:solidFill>
              </a:rPr>
              <a:t>No one can come to me unless the Father who sent me draws him</a:t>
            </a:r>
            <a:r>
              <a:rPr lang="en-US" dirty="0" smtClean="0"/>
              <a:t>, and I will raise him up at the last day…</a:t>
            </a:r>
          </a:p>
          <a:p>
            <a:r>
              <a:rPr lang="en-US" dirty="0" smtClean="0"/>
              <a:t>6:45: “</a:t>
            </a:r>
            <a:r>
              <a:rPr lang="en-US" dirty="0" smtClean="0">
                <a:solidFill>
                  <a:srgbClr val="FF0000"/>
                </a:solidFill>
              </a:rPr>
              <a:t>Everyone who listens to the Father and learns from him comes to me</a:t>
            </a:r>
            <a:r>
              <a:rPr lang="en-US" dirty="0" smtClean="0"/>
              <a:t>.”</a:t>
            </a:r>
          </a:p>
        </p:txBody>
      </p:sp>
      <p:sp>
        <p:nvSpPr>
          <p:cNvPr id="4" name="TextBox 3"/>
          <p:cNvSpPr txBox="1"/>
          <p:nvPr/>
        </p:nvSpPr>
        <p:spPr>
          <a:xfrm>
            <a:off x="5029200" y="914400"/>
            <a:ext cx="4038600" cy="5632311"/>
          </a:xfrm>
          <a:prstGeom prst="rect">
            <a:avLst/>
          </a:prstGeom>
          <a:noFill/>
        </p:spPr>
        <p:txBody>
          <a:bodyPr wrap="square" rtlCol="0">
            <a:spAutoFit/>
          </a:bodyPr>
          <a:lstStyle/>
          <a:p>
            <a:pPr marL="342900" indent="-342900">
              <a:buAutoNum type="arabicPeriod"/>
            </a:pPr>
            <a:r>
              <a:rPr lang="en-US" sz="3000" dirty="0" smtClean="0"/>
              <a:t>If everyone who listens to the Father and learns from him comes to Jesus, and</a:t>
            </a:r>
          </a:p>
          <a:p>
            <a:pPr marL="342900" indent="-342900">
              <a:buAutoNum type="arabicPeriod"/>
            </a:pPr>
            <a:r>
              <a:rPr lang="en-US" sz="3000" dirty="0" smtClean="0"/>
              <a:t>Only those who come to Jesus are those drawn by God.</a:t>
            </a:r>
          </a:p>
          <a:p>
            <a:pPr marL="342900" indent="-342900">
              <a:buAutoNum type="arabicPeriod"/>
            </a:pPr>
            <a:r>
              <a:rPr lang="en-US" sz="3000" dirty="0" smtClean="0"/>
              <a:t>Then it follows that only those drawn by God can listen to the Father and learn from him.</a:t>
            </a:r>
            <a:endParaRPr lang="en-US" sz="3000" dirty="0"/>
          </a:p>
        </p:txBody>
      </p:sp>
      <p:sp>
        <p:nvSpPr>
          <p:cNvPr id="5" name="Right Brace 4"/>
          <p:cNvSpPr/>
          <p:nvPr/>
        </p:nvSpPr>
        <p:spPr>
          <a:xfrm>
            <a:off x="4419600" y="1447800"/>
            <a:ext cx="536448" cy="33528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228600" y="5369004"/>
            <a:ext cx="4800600" cy="1015663"/>
          </a:xfrm>
          <a:prstGeom prst="rect">
            <a:avLst/>
          </a:prstGeom>
          <a:noFill/>
          <a:ln w="12700">
            <a:solidFill>
              <a:schemeClr val="tx1"/>
            </a:solidFill>
          </a:ln>
        </p:spPr>
        <p:txBody>
          <a:bodyPr wrap="square" rtlCol="0">
            <a:spAutoFit/>
          </a:bodyPr>
          <a:lstStyle/>
          <a:p>
            <a:pPr algn="ctr"/>
            <a:r>
              <a:rPr lang="en-US" sz="2000" dirty="0" smtClean="0"/>
              <a:t>So when someone asks you why you don’t heed the word of God, you can reply: </a:t>
            </a:r>
          </a:p>
          <a:p>
            <a:pPr algn="ctr"/>
            <a:r>
              <a:rPr lang="en-US" sz="2000" dirty="0" smtClean="0"/>
              <a:t>“God isn’t letting me!”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par>
                          <p:cTn id="12" fill="hold">
                            <p:stCondLst>
                              <p:cond delay="4000"/>
                            </p:stCondLst>
                            <p:childTnLst>
                              <p:par>
                                <p:cTn id="13" presetID="37" presetClass="entr" presetSubtype="0" fill="hold" grpId="0" nodeType="afterEffect">
                                  <p:stCondLst>
                                    <p:cond delay="2000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900" decel="100000" fill="hold"/>
                                        <p:tgtEl>
                                          <p:spTgt spid="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pPr algn="ctr"/>
            <a:r>
              <a:rPr lang="en-US" sz="4000" dirty="0" smtClean="0"/>
              <a:t>God Sometimes Causes People</a:t>
            </a:r>
            <a:br>
              <a:rPr lang="en-US" sz="4000" dirty="0" smtClean="0"/>
            </a:br>
            <a:r>
              <a:rPr lang="en-US" sz="4000" dirty="0" smtClean="0"/>
              <a:t>To Believe Lies So He Can Damn Them</a:t>
            </a:r>
            <a:endParaRPr lang="en-US" sz="4000" dirty="0"/>
          </a:p>
        </p:txBody>
      </p:sp>
      <p:sp>
        <p:nvSpPr>
          <p:cNvPr id="3" name="Content Placeholder 2"/>
          <p:cNvSpPr>
            <a:spLocks noGrp="1"/>
          </p:cNvSpPr>
          <p:nvPr>
            <p:ph idx="1"/>
          </p:nvPr>
        </p:nvSpPr>
        <p:spPr>
          <a:xfrm>
            <a:off x="3429000" y="1600200"/>
            <a:ext cx="5486400" cy="4953000"/>
          </a:xfrm>
        </p:spPr>
        <p:txBody>
          <a:bodyPr>
            <a:normAutofit lnSpcReduction="10000"/>
          </a:bodyPr>
          <a:lstStyle/>
          <a:p>
            <a:r>
              <a:rPr lang="en-US" dirty="0" smtClean="0"/>
              <a:t>2 Thessalonians 2:11-12: “And for this cause </a:t>
            </a:r>
            <a:r>
              <a:rPr lang="en-US" b="1" dirty="0" smtClean="0"/>
              <a:t>God shall send them strong delusion, that they should believe a lie: That they all might be damned </a:t>
            </a:r>
            <a:r>
              <a:rPr lang="en-US" dirty="0" smtClean="0"/>
              <a:t>who believed not the truth, but had pleasure in unrighteousness.”</a:t>
            </a:r>
          </a:p>
          <a:p>
            <a:r>
              <a:rPr lang="en-US" dirty="0" smtClean="0">
                <a:solidFill>
                  <a:srgbClr val="FF0000"/>
                </a:solidFill>
              </a:rPr>
              <a:t>So how can any believer KNOW that he or she is not believing one of God’s lies?</a:t>
            </a:r>
          </a:p>
          <a:p>
            <a:r>
              <a:rPr lang="en-US" dirty="0" smtClean="0"/>
              <a:t>A believer may be doing what he or she thinks will lead to salvation but it will lead instead to damnation!</a:t>
            </a:r>
          </a:p>
        </p:txBody>
      </p:sp>
      <p:pic>
        <p:nvPicPr>
          <p:cNvPr id="4098" name="Picture 2" descr="C:\Users\Doug\AppData\Local\Microsoft\Windows\Temporary Internet Files\Content.IE5\Q1LUUZAL\MPj04140390000[1].jpg"/>
          <p:cNvPicPr>
            <a:picLocks noChangeAspect="1" noChangeArrowheads="1"/>
          </p:cNvPicPr>
          <p:nvPr/>
        </p:nvPicPr>
        <p:blipFill>
          <a:blip r:embed="rId2" cstate="print"/>
          <a:srcRect/>
          <a:stretch>
            <a:fillRect/>
          </a:stretch>
        </p:blipFill>
        <p:spPr bwMode="auto">
          <a:xfrm>
            <a:off x="685800" y="1600200"/>
            <a:ext cx="2173224" cy="3121152"/>
          </a:xfrm>
          <a:prstGeom prst="rect">
            <a:avLst/>
          </a:prstGeom>
          <a:noFill/>
        </p:spPr>
      </p:pic>
      <p:sp>
        <p:nvSpPr>
          <p:cNvPr id="5" name="TextBox 4"/>
          <p:cNvSpPr txBox="1"/>
          <p:nvPr/>
        </p:nvSpPr>
        <p:spPr>
          <a:xfrm>
            <a:off x="304800" y="4800600"/>
            <a:ext cx="2971800" cy="1754326"/>
          </a:xfrm>
          <a:prstGeom prst="rect">
            <a:avLst/>
          </a:prstGeom>
          <a:noFill/>
          <a:ln>
            <a:solidFill>
              <a:schemeClr val="tx1">
                <a:lumMod val="95000"/>
                <a:lumOff val="5000"/>
              </a:schemeClr>
            </a:solidFill>
          </a:ln>
        </p:spPr>
        <p:txBody>
          <a:bodyPr wrap="square" rtlCol="0">
            <a:spAutoFit/>
          </a:bodyPr>
          <a:lstStyle/>
          <a:p>
            <a:pPr algn="ctr"/>
            <a:r>
              <a:rPr lang="en-US" dirty="0" smtClean="0"/>
              <a:t>According to the Bible, then, you can’t know when you have God-given truth that leads to salvation or God-given lies that lead to damnation.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ctr"/>
            <a:r>
              <a:rPr lang="en-US" sz="3200" dirty="0" smtClean="0"/>
              <a:t>Is Such Confusion Compatible With an Omniscient, </a:t>
            </a:r>
            <a:r>
              <a:rPr lang="en-US" sz="3200" dirty="0" err="1" smtClean="0"/>
              <a:t>Omnibenevolent</a:t>
            </a:r>
            <a:r>
              <a:rPr lang="en-US" sz="3200" dirty="0" smtClean="0"/>
              <a:t> Being?</a:t>
            </a:r>
            <a:endParaRPr lang="en-US" sz="3200" dirty="0"/>
          </a:p>
        </p:txBody>
      </p:sp>
      <p:sp>
        <p:nvSpPr>
          <p:cNvPr id="3" name="Content Placeholder 2"/>
          <p:cNvSpPr>
            <a:spLocks noGrp="1"/>
          </p:cNvSpPr>
          <p:nvPr>
            <p:ph idx="1"/>
          </p:nvPr>
        </p:nvSpPr>
        <p:spPr>
          <a:xfrm>
            <a:off x="457200" y="1524000"/>
            <a:ext cx="8229600" cy="4038600"/>
          </a:xfrm>
        </p:spPr>
        <p:txBody>
          <a:bodyPr>
            <a:normAutofit/>
          </a:bodyPr>
          <a:lstStyle/>
          <a:p>
            <a:r>
              <a:rPr lang="en-US" dirty="0" smtClean="0"/>
              <a:t>Given the supposed importance of salvation, one cannot help but conclude that any god who makes the requirements for salvation so vague and contradictory is just irresponsible. </a:t>
            </a:r>
          </a:p>
          <a:p>
            <a:r>
              <a:rPr lang="en-US" dirty="0" smtClean="0"/>
              <a:t>And surely not </a:t>
            </a:r>
            <a:r>
              <a:rPr lang="en-US" dirty="0" err="1" smtClean="0"/>
              <a:t>omnibenevolent</a:t>
            </a:r>
            <a:r>
              <a:rPr lang="en-US" dirty="0" smtClean="0"/>
              <a:t>, since if he was loving he’d make the requirements consistent.</a:t>
            </a:r>
          </a:p>
          <a:p>
            <a:r>
              <a:rPr lang="en-US" dirty="0" smtClean="0"/>
              <a:t>So what should </a:t>
            </a:r>
            <a:r>
              <a:rPr lang="en-US" dirty="0" smtClean="0"/>
              <a:t>someone do </a:t>
            </a:r>
            <a:r>
              <a:rPr lang="en-US" dirty="0" smtClean="0"/>
              <a:t>in order to be saved? </a:t>
            </a:r>
            <a:r>
              <a:rPr lang="en-US" dirty="0" smtClean="0"/>
              <a:t>Is there an answer?</a:t>
            </a:r>
            <a:endParaRPr lang="en-US" dirty="0" smtClean="0"/>
          </a:p>
          <a:p>
            <a:r>
              <a:rPr lang="en-US" dirty="0" smtClean="0"/>
              <a:t>The </a:t>
            </a:r>
            <a:r>
              <a:rPr lang="en-US" dirty="0" smtClean="0"/>
              <a:t>Bible </a:t>
            </a:r>
            <a:r>
              <a:rPr lang="en-US" dirty="0" smtClean="0"/>
              <a:t>doesn’t clearly tell me so.</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67200" y="304800"/>
            <a:ext cx="4419600" cy="1447800"/>
          </a:xfrm>
        </p:spPr>
        <p:txBody>
          <a:bodyPr>
            <a:normAutofit fontScale="90000"/>
          </a:bodyPr>
          <a:lstStyle/>
          <a:p>
            <a:r>
              <a:rPr lang="en-US" dirty="0" smtClean="0"/>
              <a:t>Why Isn’t the Answer Clear?</a:t>
            </a:r>
            <a:endParaRPr lang="en-US" dirty="0"/>
          </a:p>
        </p:txBody>
      </p:sp>
      <p:sp>
        <p:nvSpPr>
          <p:cNvPr id="3" name="Content Placeholder 2"/>
          <p:cNvSpPr>
            <a:spLocks noGrp="1"/>
          </p:cNvSpPr>
          <p:nvPr>
            <p:ph idx="1"/>
          </p:nvPr>
        </p:nvSpPr>
        <p:spPr>
          <a:xfrm>
            <a:off x="381000" y="2209800"/>
            <a:ext cx="8305800" cy="4114800"/>
          </a:xfrm>
        </p:spPr>
        <p:txBody>
          <a:bodyPr>
            <a:normAutofit/>
          </a:bodyPr>
          <a:lstStyle/>
          <a:p>
            <a:r>
              <a:rPr lang="en-US" sz="3200" dirty="0" smtClean="0"/>
              <a:t>The Bible is unclear and contradictory about what is necessary or sufficient for salvation.</a:t>
            </a:r>
          </a:p>
          <a:p>
            <a:r>
              <a:rPr lang="en-US" sz="3200" dirty="0" smtClean="0"/>
              <a:t>Many believers hold that the Bible’s point is that one must be saved.</a:t>
            </a:r>
          </a:p>
          <a:p>
            <a:r>
              <a:rPr lang="en-US" sz="3200" dirty="0" smtClean="0"/>
              <a:t>They also contend that the Bible spells out exactly how one can be saved.</a:t>
            </a:r>
          </a:p>
          <a:p>
            <a:r>
              <a:rPr lang="en-US" sz="3200" dirty="0" smtClean="0"/>
              <a:t>Let’s take a look.</a:t>
            </a:r>
            <a:endParaRPr lang="en-US" sz="3200" dirty="0"/>
          </a:p>
        </p:txBody>
      </p:sp>
      <p:pic>
        <p:nvPicPr>
          <p:cNvPr id="2050" name="Picture 2" descr="C:\Users\Doug\AppData\Local\Microsoft\Windows\Temporary Internet Files\Content.IE5\CVU21P0H\MCj02934680000[1].wmf"/>
          <p:cNvPicPr>
            <a:picLocks noChangeAspect="1" noChangeArrowheads="1"/>
          </p:cNvPicPr>
          <p:nvPr/>
        </p:nvPicPr>
        <p:blipFill>
          <a:blip r:embed="rId2"/>
          <a:srcRect/>
          <a:stretch>
            <a:fillRect/>
          </a:stretch>
        </p:blipFill>
        <p:spPr bwMode="auto">
          <a:xfrm>
            <a:off x="381000" y="228600"/>
            <a:ext cx="1066800" cy="1828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Doug\AppData\Local\Microsoft\Windows\Temporary Internet Files\Content.IE5\CVU21P0H\MPj04140900000[1].jpg"/>
          <p:cNvPicPr>
            <a:picLocks noChangeAspect="1" noChangeArrowheads="1"/>
          </p:cNvPicPr>
          <p:nvPr/>
        </p:nvPicPr>
        <p:blipFill>
          <a:blip r:embed="rId2" cstate="print"/>
          <a:srcRect/>
          <a:stretch>
            <a:fillRect/>
          </a:stretch>
        </p:blipFill>
        <p:spPr bwMode="auto">
          <a:xfrm>
            <a:off x="609600" y="3886200"/>
            <a:ext cx="1524000" cy="1219200"/>
          </a:xfrm>
          <a:prstGeom prst="rect">
            <a:avLst/>
          </a:prstGeom>
          <a:noFill/>
        </p:spPr>
      </p:pic>
      <p:sp>
        <p:nvSpPr>
          <p:cNvPr id="2" name="Title 1"/>
          <p:cNvSpPr>
            <a:spLocks noGrp="1"/>
          </p:cNvSpPr>
          <p:nvPr>
            <p:ph type="title"/>
          </p:nvPr>
        </p:nvSpPr>
        <p:spPr>
          <a:xfrm>
            <a:off x="457200" y="381000"/>
            <a:ext cx="8229600" cy="914400"/>
          </a:xfrm>
        </p:spPr>
        <p:txBody>
          <a:bodyPr>
            <a:normAutofit/>
          </a:bodyPr>
          <a:lstStyle/>
          <a:p>
            <a:r>
              <a:rPr lang="en-US" dirty="0" smtClean="0"/>
              <a:t>Old Testament: Not Much Help</a:t>
            </a:r>
            <a:endParaRPr lang="en-US" dirty="0"/>
          </a:p>
        </p:txBody>
      </p:sp>
      <p:sp>
        <p:nvSpPr>
          <p:cNvPr id="3" name="Content Placeholder 2"/>
          <p:cNvSpPr>
            <a:spLocks noGrp="1"/>
          </p:cNvSpPr>
          <p:nvPr>
            <p:ph idx="1"/>
          </p:nvPr>
        </p:nvSpPr>
        <p:spPr>
          <a:xfrm>
            <a:off x="2895600" y="1447800"/>
            <a:ext cx="5791200" cy="4876800"/>
          </a:xfrm>
        </p:spPr>
        <p:txBody>
          <a:bodyPr/>
          <a:lstStyle/>
          <a:p>
            <a:r>
              <a:rPr lang="en-US" dirty="0" smtClean="0"/>
              <a:t>In the Hebrew Bible, the Old Testament, NO ONE dies and goes to heaven.</a:t>
            </a:r>
          </a:p>
          <a:p>
            <a:r>
              <a:rPr lang="en-US" dirty="0" smtClean="0"/>
              <a:t>“Salvation” by following God’s laws seems to have been confined to this world.</a:t>
            </a:r>
          </a:p>
          <a:p>
            <a:r>
              <a:rPr lang="en-US" dirty="0" smtClean="0"/>
              <a:t>Being saved meant being saved from God’s wrath in this life.</a:t>
            </a:r>
          </a:p>
          <a:p>
            <a:r>
              <a:rPr lang="en-US" dirty="0" smtClean="0"/>
              <a:t>So let us confine our discussion </a:t>
            </a:r>
            <a:r>
              <a:rPr lang="en-US" u="sng" dirty="0" smtClean="0"/>
              <a:t>only to the New Testament.</a:t>
            </a:r>
          </a:p>
        </p:txBody>
      </p:sp>
      <p:pic>
        <p:nvPicPr>
          <p:cNvPr id="3074" name="Picture 2" descr="C:\Users\Doug\AppData\Local\Microsoft\Windows\Temporary Internet Files\Content.IE5\OHCVKUFB\MCj04315970000[1].png"/>
          <p:cNvPicPr>
            <a:picLocks noChangeAspect="1" noChangeArrowheads="1"/>
          </p:cNvPicPr>
          <p:nvPr/>
        </p:nvPicPr>
        <p:blipFill>
          <a:blip r:embed="rId3"/>
          <a:srcRect/>
          <a:stretch>
            <a:fillRect/>
          </a:stretch>
        </p:blipFill>
        <p:spPr bwMode="auto">
          <a:xfrm>
            <a:off x="762000" y="2286000"/>
            <a:ext cx="1828572" cy="182857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0" y="533400"/>
            <a:ext cx="2590800" cy="2286000"/>
          </a:xfrm>
        </p:spPr>
        <p:txBody>
          <a:bodyPr>
            <a:noAutofit/>
          </a:bodyPr>
          <a:lstStyle/>
          <a:p>
            <a:pPr algn="ctr"/>
            <a:r>
              <a:rPr lang="en-US" sz="3600" dirty="0" smtClean="0"/>
              <a:t>Baptism is a </a:t>
            </a:r>
            <a:r>
              <a:rPr lang="en-US" sz="3600" u="sng" dirty="0" smtClean="0"/>
              <a:t>Necessary Condition </a:t>
            </a:r>
            <a:r>
              <a:rPr lang="en-US" sz="3600" dirty="0" smtClean="0"/>
              <a:t/>
            </a:r>
            <a:br>
              <a:rPr lang="en-US" sz="3600" dirty="0" smtClean="0"/>
            </a:br>
            <a:r>
              <a:rPr lang="en-US" sz="3600" dirty="0" smtClean="0"/>
              <a:t>for Salvation</a:t>
            </a:r>
            <a:endParaRPr lang="en-US" sz="3600" dirty="0"/>
          </a:p>
        </p:txBody>
      </p:sp>
      <p:sp>
        <p:nvSpPr>
          <p:cNvPr id="3" name="Content Placeholder 2"/>
          <p:cNvSpPr>
            <a:spLocks noGrp="1"/>
          </p:cNvSpPr>
          <p:nvPr>
            <p:ph idx="1"/>
          </p:nvPr>
        </p:nvSpPr>
        <p:spPr>
          <a:xfrm>
            <a:off x="228600" y="152400"/>
            <a:ext cx="6096000" cy="5334000"/>
          </a:xfrm>
        </p:spPr>
        <p:txBody>
          <a:bodyPr>
            <a:normAutofit lnSpcReduction="10000"/>
          </a:bodyPr>
          <a:lstStyle/>
          <a:p>
            <a:r>
              <a:rPr lang="en-US" b="1" dirty="0" smtClean="0"/>
              <a:t>Mark 16:16: “He that believeth and is baptized shall be saved; but he that believeth not shall be damned.” </a:t>
            </a:r>
          </a:p>
          <a:p>
            <a:r>
              <a:rPr lang="en-US" dirty="0" smtClean="0"/>
              <a:t>Not just he who believeth, but he who believeth </a:t>
            </a:r>
            <a:r>
              <a:rPr lang="en-US" i="1" dirty="0" smtClean="0"/>
              <a:t>AND</a:t>
            </a:r>
            <a:r>
              <a:rPr lang="en-US" dirty="0" smtClean="0"/>
              <a:t> is baptized shall be saved.</a:t>
            </a:r>
          </a:p>
          <a:p>
            <a:r>
              <a:rPr lang="en-US" b="1" dirty="0" smtClean="0"/>
              <a:t>John 3:5: “...except a man be born of water and of the Spirit, he cannot enter into the kingdom of God.”</a:t>
            </a:r>
          </a:p>
          <a:p>
            <a:r>
              <a:rPr lang="en-US" b="1" dirty="0" smtClean="0"/>
              <a:t>1 Peter 3:21: “...this water symbolizes baptism that now saves you also...” </a:t>
            </a:r>
          </a:p>
          <a:p>
            <a:r>
              <a:rPr lang="en-US" dirty="0" smtClean="0"/>
              <a:t>So it would seem that to be saved one must believe </a:t>
            </a:r>
            <a:r>
              <a:rPr lang="en-US" i="1" dirty="0" smtClean="0"/>
              <a:t>and</a:t>
            </a:r>
            <a:r>
              <a:rPr lang="en-US" dirty="0" smtClean="0"/>
              <a:t> be baptized.</a:t>
            </a:r>
          </a:p>
        </p:txBody>
      </p:sp>
      <p:pic>
        <p:nvPicPr>
          <p:cNvPr id="1026" name="Picture 2" descr="C:\Users\Doug\AppData\Local\Microsoft\Windows\Temporary Internet Files\Content.IE5\OHCVKUFB\MCBD08218_0000[1].wmf"/>
          <p:cNvPicPr>
            <a:picLocks noChangeAspect="1" noChangeArrowheads="1"/>
          </p:cNvPicPr>
          <p:nvPr/>
        </p:nvPicPr>
        <p:blipFill>
          <a:blip r:embed="rId2"/>
          <a:srcRect/>
          <a:stretch>
            <a:fillRect/>
          </a:stretch>
        </p:blipFill>
        <p:spPr bwMode="auto">
          <a:xfrm>
            <a:off x="6705600" y="3200400"/>
            <a:ext cx="2103379" cy="1828800"/>
          </a:xfrm>
          <a:prstGeom prst="rect">
            <a:avLst/>
          </a:prstGeom>
          <a:noFill/>
        </p:spPr>
      </p:pic>
      <p:sp>
        <p:nvSpPr>
          <p:cNvPr id="5" name="Rectangle 4"/>
          <p:cNvSpPr/>
          <p:nvPr/>
        </p:nvSpPr>
        <p:spPr>
          <a:xfrm>
            <a:off x="1024873" y="5511225"/>
            <a:ext cx="7661927" cy="584775"/>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3200" cap="none" spc="0" dirty="0" smtClean="0">
                <a:ln w="17780" cmpd="sng">
                  <a:solidFill>
                    <a:schemeClr val="tx1"/>
                  </a:solidFill>
                  <a:prstDash val="solid"/>
                  <a:miter lim="800000"/>
                </a:ln>
              </a:rPr>
              <a:t>Belief + Baptism   =   Salvation</a:t>
            </a:r>
            <a:endParaRPr lang="en-US" sz="3200" cap="none" spc="0" dirty="0">
              <a:ln w="17780" cmpd="sng">
                <a:solidFill>
                  <a:schemeClr val="tx1"/>
                </a:solidFill>
                <a:prstDash val="solid"/>
                <a:miter lim="800000"/>
              </a:ln>
            </a:endParaRPr>
          </a:p>
        </p:txBody>
      </p:sp>
      <p:sp>
        <p:nvSpPr>
          <p:cNvPr id="6" name="TextBox 5"/>
          <p:cNvSpPr txBox="1"/>
          <p:nvPr/>
        </p:nvSpPr>
        <p:spPr>
          <a:xfrm>
            <a:off x="1066800" y="6172200"/>
            <a:ext cx="1295400" cy="646331"/>
          </a:xfrm>
          <a:prstGeom prst="rect">
            <a:avLst/>
          </a:prstGeom>
          <a:noFill/>
        </p:spPr>
        <p:txBody>
          <a:bodyPr wrap="square" rtlCol="0">
            <a:spAutoFit/>
          </a:bodyPr>
          <a:lstStyle/>
          <a:p>
            <a:r>
              <a:rPr lang="en-US" dirty="0" smtClean="0"/>
              <a:t>Necessary Condition</a:t>
            </a:r>
            <a:endParaRPr lang="en-US" dirty="0"/>
          </a:p>
        </p:txBody>
      </p:sp>
      <p:sp>
        <p:nvSpPr>
          <p:cNvPr id="7" name="TextBox 6"/>
          <p:cNvSpPr txBox="1"/>
          <p:nvPr/>
        </p:nvSpPr>
        <p:spPr>
          <a:xfrm>
            <a:off x="6096000" y="6248400"/>
            <a:ext cx="2514600" cy="369332"/>
          </a:xfrm>
          <a:prstGeom prst="rect">
            <a:avLst/>
          </a:prstGeom>
          <a:noFill/>
        </p:spPr>
        <p:txBody>
          <a:bodyPr wrap="square" rtlCol="0">
            <a:spAutoFit/>
          </a:bodyPr>
          <a:lstStyle/>
          <a:p>
            <a:r>
              <a:rPr lang="en-US" dirty="0" smtClean="0"/>
              <a:t>Sufficient Conditions</a:t>
            </a:r>
            <a:endParaRPr lang="en-US" dirty="0"/>
          </a:p>
        </p:txBody>
      </p:sp>
      <p:sp>
        <p:nvSpPr>
          <p:cNvPr id="8" name="TextBox 7"/>
          <p:cNvSpPr txBox="1"/>
          <p:nvPr/>
        </p:nvSpPr>
        <p:spPr>
          <a:xfrm>
            <a:off x="2895600" y="6172200"/>
            <a:ext cx="1295400" cy="646331"/>
          </a:xfrm>
          <a:prstGeom prst="rect">
            <a:avLst/>
          </a:prstGeom>
          <a:noFill/>
        </p:spPr>
        <p:txBody>
          <a:bodyPr wrap="square" rtlCol="0">
            <a:spAutoFit/>
          </a:bodyPr>
          <a:lstStyle/>
          <a:p>
            <a:r>
              <a:rPr lang="en-US" dirty="0" smtClean="0"/>
              <a:t>Necessary Condition</a:t>
            </a:r>
            <a:endParaRPr lang="en-US" dirty="0"/>
          </a:p>
        </p:txBody>
      </p:sp>
      <p:sp>
        <p:nvSpPr>
          <p:cNvPr id="9" name="Bent-Up Arrow 8"/>
          <p:cNvSpPr/>
          <p:nvPr/>
        </p:nvSpPr>
        <p:spPr>
          <a:xfrm>
            <a:off x="2209800" y="6172200"/>
            <a:ext cx="457200" cy="3048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Bent-Up Arrow 10"/>
          <p:cNvSpPr/>
          <p:nvPr/>
        </p:nvSpPr>
        <p:spPr>
          <a:xfrm>
            <a:off x="4038600" y="6172200"/>
            <a:ext cx="457200" cy="381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057400" y="5410200"/>
            <a:ext cx="3124200" cy="762000"/>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noFill/>
            </a:endParaRPr>
          </a:p>
        </p:txBody>
      </p:sp>
      <p:sp>
        <p:nvSpPr>
          <p:cNvPr id="15" name="Bent-Up Arrow 14"/>
          <p:cNvSpPr/>
          <p:nvPr/>
        </p:nvSpPr>
        <p:spPr>
          <a:xfrm flipH="1">
            <a:off x="4800600" y="6172200"/>
            <a:ext cx="1295400" cy="381000"/>
          </a:xfrm>
          <a:prstGeom prst="bentUp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0" presetClass="entr" presetSubtype="0" decel="10000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0" presetClass="entr" presetSubtype="0" decel="10000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3" end="3"/>
                                            </p:txEl>
                                          </p:spTgt>
                                        </p:tgtEl>
                                      </p:cBhvr>
                                    </p:animEffect>
                                  </p:childTnLst>
                                </p:cTn>
                              </p:par>
                            </p:childTnLst>
                          </p:cTn>
                        </p:par>
                        <p:par>
                          <p:cTn id="30" fill="hold">
                            <p:stCondLst>
                              <p:cond delay="1000"/>
                            </p:stCondLst>
                            <p:childTnLst>
                              <p:par>
                                <p:cTn id="31" presetID="50" presetClass="entr" presetSubtype="0" decel="100000" fill="hold" grpId="0"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4"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4" end="4"/>
                                            </p:txEl>
                                          </p:spTgt>
                                        </p:tgtEl>
                                      </p:cBhvr>
                                    </p:animEffect>
                                  </p:childTnLst>
                                </p:cTn>
                              </p:par>
                            </p:childTnLst>
                          </p:cTn>
                        </p:par>
                        <p:par>
                          <p:cTn id="36" fill="hold">
                            <p:stCondLst>
                              <p:cond delay="2000"/>
                            </p:stCondLst>
                            <p:childTnLst>
                              <p:par>
                                <p:cTn id="37" presetID="37" presetClass="entr" presetSubtype="0" fill="hold" grpId="0" nodeType="afterEffect">
                                  <p:stCondLst>
                                    <p:cond delay="400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1000"/>
                                        <p:tgtEl>
                                          <p:spTgt spid="5"/>
                                        </p:tgtEl>
                                      </p:cBhvr>
                                    </p:animEffect>
                                    <p:anim calcmode="lin" valueType="num">
                                      <p:cBhvr>
                                        <p:cTn id="40" dur="1000" fill="hold"/>
                                        <p:tgtEl>
                                          <p:spTgt spid="5"/>
                                        </p:tgtEl>
                                        <p:attrNameLst>
                                          <p:attrName>ppt_x</p:attrName>
                                        </p:attrNameLst>
                                      </p:cBhvr>
                                      <p:tavLst>
                                        <p:tav tm="0">
                                          <p:val>
                                            <p:strVal val="#ppt_x"/>
                                          </p:val>
                                        </p:tav>
                                        <p:tav tm="100000">
                                          <p:val>
                                            <p:strVal val="#ppt_x"/>
                                          </p:val>
                                        </p:tav>
                                      </p:tavLst>
                                    </p:anim>
                                    <p:anim calcmode="lin" valueType="num">
                                      <p:cBhvr>
                                        <p:cTn id="41" dur="900" decel="100000" fill="hold"/>
                                        <p:tgtEl>
                                          <p:spTgt spid="5"/>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grpId="0" nodeType="afterEffect">
                                  <p:stCondLst>
                                    <p:cond delay="0"/>
                                  </p:stCondLst>
                                  <p:childTnLst>
                                    <p:set>
                                      <p:cBhvr>
                                        <p:cTn id="49" dur="1" fill="hold">
                                          <p:stCondLst>
                                            <p:cond delay="0"/>
                                          </p:stCondLst>
                                        </p:cTn>
                                        <p:tgtEl>
                                          <p:spTgt spid="8"/>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childTnLst>
                                </p:cTn>
                              </p:par>
                            </p:childTnLst>
                          </p:cTn>
                        </p:par>
                        <p:par>
                          <p:cTn id="52" fill="hold">
                            <p:stCondLst>
                              <p:cond delay="0"/>
                            </p:stCondLst>
                            <p:childTnLst>
                              <p:par>
                                <p:cTn id="53" presetID="1" presetClass="entr" presetSubtype="0" fill="hold" grpId="0" nodeType="afterEffect">
                                  <p:stCondLst>
                                    <p:cond delay="0"/>
                                  </p:stCondLst>
                                  <p:childTnLst>
                                    <p:set>
                                      <p:cBhvr>
                                        <p:cTn id="54" dur="1" fill="hold">
                                          <p:stCondLst>
                                            <p:cond delay="0"/>
                                          </p:stCondLst>
                                        </p:cTn>
                                        <p:tgtEl>
                                          <p:spTgt spid="1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checkerboard(across)">
                                      <p:cBhvr>
                                        <p:cTn id="59" dur="500"/>
                                        <p:tgtEl>
                                          <p:spTgt spid="13"/>
                                        </p:tgtEl>
                                      </p:cBhvr>
                                    </p:animEffect>
                                  </p:childTnLst>
                                </p:cTn>
                              </p:par>
                            </p:childTnLst>
                          </p:cTn>
                        </p:par>
                        <p:par>
                          <p:cTn id="60" fill="hold">
                            <p:stCondLst>
                              <p:cond delay="500"/>
                            </p:stCondLst>
                            <p:childTnLst>
                              <p:par>
                                <p:cTn id="61" presetID="5" presetClass="entr" presetSubtype="10"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checkerboard(across)">
                                      <p:cBhvr>
                                        <p:cTn id="63" dur="500"/>
                                        <p:tgtEl>
                                          <p:spTgt spid="15"/>
                                        </p:tgtEl>
                                      </p:cBhvr>
                                    </p:animEffect>
                                  </p:childTnLst>
                                </p:cTn>
                              </p:par>
                            </p:childTnLst>
                          </p:cTn>
                        </p:par>
                        <p:par>
                          <p:cTn id="64" fill="hold">
                            <p:stCondLst>
                              <p:cond delay="1000"/>
                            </p:stCondLst>
                            <p:childTnLst>
                              <p:par>
                                <p:cTn id="65" presetID="5" presetClass="entr" presetSubtype="10" fill="hold" grpId="0" nodeType="after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checkerboard(across)">
                                      <p:cBhvr>
                                        <p:cTn id="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p:bldP spid="7" grpId="0"/>
      <p:bldP spid="8" grpId="0"/>
      <p:bldP spid="9" grpId="0" animBg="1"/>
      <p:bldP spid="11" grpId="0" animBg="1"/>
      <p:bldP spid="1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304800"/>
            <a:ext cx="3352800" cy="1371600"/>
          </a:xfrm>
        </p:spPr>
        <p:txBody>
          <a:bodyPr>
            <a:normAutofit fontScale="90000"/>
          </a:bodyPr>
          <a:lstStyle/>
          <a:p>
            <a:pPr algn="ctr"/>
            <a:r>
              <a:rPr lang="en-US" dirty="0" smtClean="0"/>
              <a:t>St. Paul Disagrees</a:t>
            </a:r>
            <a:endParaRPr lang="en-US" dirty="0"/>
          </a:p>
        </p:txBody>
      </p:sp>
      <p:sp>
        <p:nvSpPr>
          <p:cNvPr id="3" name="Content Placeholder 2"/>
          <p:cNvSpPr>
            <a:spLocks noGrp="1"/>
          </p:cNvSpPr>
          <p:nvPr>
            <p:ph idx="1"/>
          </p:nvPr>
        </p:nvSpPr>
        <p:spPr>
          <a:xfrm>
            <a:off x="304800" y="228600"/>
            <a:ext cx="5181600" cy="4800600"/>
          </a:xfrm>
        </p:spPr>
        <p:txBody>
          <a:bodyPr>
            <a:normAutofit/>
          </a:bodyPr>
          <a:lstStyle/>
          <a:p>
            <a:r>
              <a:rPr lang="en-US" dirty="0" smtClean="0"/>
              <a:t>Romans 10:9-10:</a:t>
            </a:r>
          </a:p>
          <a:p>
            <a:pPr lvl="1"/>
            <a:r>
              <a:rPr lang="en-US" baseline="30000" dirty="0" smtClean="0"/>
              <a:t>9”</a:t>
            </a:r>
            <a:r>
              <a:rPr lang="en-US" dirty="0" smtClean="0"/>
              <a:t>…the word of faith we are proclaiming: </a:t>
            </a:r>
            <a:r>
              <a:rPr lang="en-US" b="1" dirty="0" smtClean="0"/>
              <a:t>That if you confess with your mouth, ‘Jesus is Lord,’ and believe in your heart that God raised him from the dead, you will be saved.</a:t>
            </a:r>
          </a:p>
          <a:p>
            <a:pPr lvl="1"/>
            <a:r>
              <a:rPr lang="en-US" baseline="30000" dirty="0" smtClean="0"/>
              <a:t>10”</a:t>
            </a:r>
            <a:r>
              <a:rPr lang="en-US" dirty="0" smtClean="0"/>
              <a:t>For it is with your heart that you believe and are justified, and it is with your mouth that you confess and are saved.”</a:t>
            </a:r>
          </a:p>
        </p:txBody>
      </p:sp>
      <p:pic>
        <p:nvPicPr>
          <p:cNvPr id="4098" name="Picture 2" descr="C:\Users\Doug\AppData\Local\Microsoft\Windows\Temporary Internet Files\Content.IE5\Q1LUUZAL\MCj04316440000[1].png"/>
          <p:cNvPicPr>
            <a:picLocks noChangeAspect="1" noChangeArrowheads="1"/>
          </p:cNvPicPr>
          <p:nvPr/>
        </p:nvPicPr>
        <p:blipFill>
          <a:blip r:embed="rId2"/>
          <a:srcRect/>
          <a:stretch>
            <a:fillRect/>
          </a:stretch>
        </p:blipFill>
        <p:spPr bwMode="auto">
          <a:xfrm>
            <a:off x="5638800" y="2247900"/>
            <a:ext cx="2628900" cy="2628900"/>
          </a:xfrm>
          <a:prstGeom prst="rect">
            <a:avLst/>
          </a:prstGeom>
          <a:noFill/>
        </p:spPr>
      </p:pic>
      <p:sp>
        <p:nvSpPr>
          <p:cNvPr id="5" name="TextBox 4"/>
          <p:cNvSpPr txBox="1"/>
          <p:nvPr/>
        </p:nvSpPr>
        <p:spPr>
          <a:xfrm rot="1435637">
            <a:off x="5648826" y="2658608"/>
            <a:ext cx="1219200" cy="307777"/>
          </a:xfrm>
          <a:prstGeom prst="rect">
            <a:avLst/>
          </a:prstGeom>
          <a:noFill/>
        </p:spPr>
        <p:txBody>
          <a:bodyPr wrap="square" rtlCol="0">
            <a:spAutoFit/>
          </a:bodyPr>
          <a:lstStyle/>
          <a:p>
            <a:r>
              <a:rPr lang="en-US" sz="1400" dirty="0" smtClean="0"/>
              <a:t>Jesus is Lord.</a:t>
            </a:r>
            <a:endParaRPr lang="en-US" sz="1400" dirty="0"/>
          </a:p>
        </p:txBody>
      </p:sp>
      <p:sp>
        <p:nvSpPr>
          <p:cNvPr id="6" name="Rectangle 5"/>
          <p:cNvSpPr/>
          <p:nvPr/>
        </p:nvSpPr>
        <p:spPr>
          <a:xfrm>
            <a:off x="228599" y="5029200"/>
            <a:ext cx="8839201" cy="553998"/>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3000" cap="none" spc="0" dirty="0" smtClean="0">
                <a:ln w="17780" cmpd="sng">
                  <a:solidFill>
                    <a:schemeClr val="tx1"/>
                  </a:solidFill>
                  <a:prstDash val="solid"/>
                  <a:miter lim="800000"/>
                </a:ln>
              </a:rPr>
              <a:t>Resurrection Belief + Statement of Belief = Salvation</a:t>
            </a:r>
            <a:endParaRPr lang="en-US" sz="3000" cap="none" spc="0" dirty="0">
              <a:ln w="17780" cmpd="sng">
                <a:solidFill>
                  <a:schemeClr val="tx1"/>
                </a:solidFill>
                <a:prstDash val="solid"/>
                <a:miter lim="800000"/>
              </a:ln>
            </a:endParaRPr>
          </a:p>
        </p:txBody>
      </p:sp>
      <p:sp>
        <p:nvSpPr>
          <p:cNvPr id="8" name="TextBox 7"/>
          <p:cNvSpPr txBox="1"/>
          <p:nvPr/>
        </p:nvSpPr>
        <p:spPr>
          <a:xfrm>
            <a:off x="3810000" y="5029200"/>
            <a:ext cx="3276600" cy="523220"/>
          </a:xfrm>
          <a:prstGeom prst="rect">
            <a:avLst/>
          </a:prstGeom>
          <a:solidFill>
            <a:schemeClr val="bg1"/>
          </a:solidFill>
          <a:ln w="38100">
            <a:solidFill>
              <a:schemeClr val="tx1"/>
            </a:solidFill>
          </a:ln>
        </p:spPr>
        <p:txBody>
          <a:bodyPr wrap="square" rtlCol="0">
            <a:spAutoFit/>
          </a:bodyPr>
          <a:lstStyle/>
          <a:p>
            <a:r>
              <a:rPr lang="en-US" sz="2800" b="1" dirty="0" smtClean="0">
                <a:solidFill>
                  <a:srgbClr val="FF0000"/>
                </a:solidFill>
              </a:rPr>
              <a:t>Baptism</a:t>
            </a:r>
            <a:endParaRPr lang="en-US" sz="2800" b="1" dirty="0">
              <a:solidFill>
                <a:srgbClr val="FF0000"/>
              </a:solidFill>
            </a:endParaRPr>
          </a:p>
        </p:txBody>
      </p:sp>
      <p:sp>
        <p:nvSpPr>
          <p:cNvPr id="9" name="TextBox 8"/>
          <p:cNvSpPr txBox="1"/>
          <p:nvPr/>
        </p:nvSpPr>
        <p:spPr>
          <a:xfrm>
            <a:off x="2362200" y="5791200"/>
            <a:ext cx="4419600" cy="584775"/>
          </a:xfrm>
          <a:prstGeom prst="rect">
            <a:avLst/>
          </a:prstGeom>
          <a:noFill/>
        </p:spPr>
        <p:txBody>
          <a:bodyPr wrap="square" rtlCol="0">
            <a:spAutoFit/>
          </a:bodyPr>
          <a:lstStyle/>
          <a:p>
            <a:r>
              <a:rPr lang="en-US" sz="3200" u="sng" dirty="0" smtClean="0"/>
              <a:t>Nothing about baptism.</a:t>
            </a:r>
          </a:p>
        </p:txBody>
      </p:sp>
      <p:sp>
        <p:nvSpPr>
          <p:cNvPr id="10" name="Cloud Callout 9"/>
          <p:cNvSpPr/>
          <p:nvPr/>
        </p:nvSpPr>
        <p:spPr>
          <a:xfrm>
            <a:off x="6934200" y="1752600"/>
            <a:ext cx="1905000" cy="841248"/>
          </a:xfrm>
          <a:prstGeom prst="cloudCallout">
            <a:avLst>
              <a:gd name="adj1" fmla="val -29362"/>
              <a:gd name="adj2" fmla="val 7223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7162800" y="1828800"/>
            <a:ext cx="1371600" cy="738664"/>
          </a:xfrm>
          <a:prstGeom prst="rect">
            <a:avLst/>
          </a:prstGeom>
          <a:noFill/>
        </p:spPr>
        <p:txBody>
          <a:bodyPr wrap="square" rtlCol="0">
            <a:spAutoFit/>
          </a:bodyPr>
          <a:lstStyle/>
          <a:p>
            <a:pPr algn="ctr"/>
            <a:r>
              <a:rPr lang="en-US" sz="1400" dirty="0" smtClean="0"/>
              <a:t>God raised Jesus from the dead.</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childTnLst>
                          </p:cTn>
                        </p:par>
                        <p:par>
                          <p:cTn id="11" fill="hold">
                            <p:stCondLst>
                              <p:cond delay="2000"/>
                            </p:stCondLst>
                            <p:childTnLst>
                              <p:par>
                                <p:cTn id="12" presetID="9" presetClass="exit" presetSubtype="0" fill="hold" grpId="1" nodeType="afterEffect">
                                  <p:stCondLst>
                                    <p:cond delay="5000"/>
                                  </p:stCondLst>
                                  <p:childTnLst>
                                    <p:animEffect transition="out" filter="dissolve">
                                      <p:cBhvr>
                                        <p:cTn id="13" dur="500"/>
                                        <p:tgtEl>
                                          <p:spTgt spid="8"/>
                                        </p:tgtEl>
                                      </p:cBhvr>
                                    </p:animEffect>
                                    <p:set>
                                      <p:cBhvr>
                                        <p:cTn id="14" dur="1" fill="hold">
                                          <p:stCondLst>
                                            <p:cond delay="499"/>
                                          </p:stCondLst>
                                        </p:cTn>
                                        <p:tgtEl>
                                          <p:spTgt spid="8"/>
                                        </p:tgtEl>
                                        <p:attrNameLst>
                                          <p:attrName>style.visibility</p:attrName>
                                        </p:attrNameLst>
                                      </p:cBhvr>
                                      <p:to>
                                        <p:strVal val="hidden"/>
                                      </p:to>
                                    </p:set>
                                  </p:childTnLst>
                                </p:cTn>
                              </p:par>
                            </p:childTnLst>
                          </p:cTn>
                        </p:par>
                        <p:par>
                          <p:cTn id="15" fill="hold">
                            <p:stCondLst>
                              <p:cond delay="7500"/>
                            </p:stCondLst>
                            <p:childTnLst>
                              <p:par>
                                <p:cTn id="16" presetID="2" presetClass="entr" presetSubtype="4"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8" grpId="1"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fontScale="90000"/>
          </a:bodyPr>
          <a:lstStyle/>
          <a:p>
            <a:r>
              <a:rPr lang="en-US" dirty="0" smtClean="0"/>
              <a:t>The Author of Luke/Acts Disagrees…And So Does Jesus!</a:t>
            </a:r>
            <a:endParaRPr lang="en-US" dirty="0"/>
          </a:p>
        </p:txBody>
      </p:sp>
      <p:sp>
        <p:nvSpPr>
          <p:cNvPr id="3" name="Content Placeholder 2"/>
          <p:cNvSpPr>
            <a:spLocks noGrp="1"/>
          </p:cNvSpPr>
          <p:nvPr>
            <p:ph idx="1"/>
          </p:nvPr>
        </p:nvSpPr>
        <p:spPr>
          <a:xfrm>
            <a:off x="457200" y="1600200"/>
            <a:ext cx="4648200" cy="4038600"/>
          </a:xfrm>
        </p:spPr>
        <p:txBody>
          <a:bodyPr>
            <a:normAutofit lnSpcReduction="10000"/>
          </a:bodyPr>
          <a:lstStyle/>
          <a:p>
            <a:r>
              <a:rPr lang="en-US" b="1" dirty="0" smtClean="0"/>
              <a:t>Acts 16:30-31 tells us: “Believe on the Lord Jesus Christ, and thou </a:t>
            </a:r>
            <a:r>
              <a:rPr lang="en-US" b="1" dirty="0" err="1" smtClean="0"/>
              <a:t>shalt</a:t>
            </a:r>
            <a:r>
              <a:rPr lang="en-US" b="1" dirty="0" smtClean="0"/>
              <a:t> be saved...”</a:t>
            </a:r>
          </a:p>
          <a:p>
            <a:r>
              <a:rPr lang="en-US" b="1" dirty="0" smtClean="0"/>
              <a:t>John 6:47: ”...He that believeth on me hath everlasting life.“</a:t>
            </a:r>
          </a:p>
          <a:p>
            <a:r>
              <a:rPr lang="en-US" dirty="0" smtClean="0"/>
              <a:t>No public proclamation required.</a:t>
            </a:r>
          </a:p>
          <a:p>
            <a:r>
              <a:rPr lang="en-US" dirty="0" smtClean="0"/>
              <a:t>No baptism required.</a:t>
            </a:r>
            <a:endParaRPr lang="en-US" dirty="0"/>
          </a:p>
        </p:txBody>
      </p:sp>
      <p:pic>
        <p:nvPicPr>
          <p:cNvPr id="5122" name="Picture 2" descr="C:\Users\Doug\AppData\Local\Microsoft\Windows\Temporary Internet Files\Content.IE5\H15FW8KN\MCj01505630000[1].wmf"/>
          <p:cNvPicPr>
            <a:picLocks noChangeAspect="1" noChangeArrowheads="1"/>
          </p:cNvPicPr>
          <p:nvPr/>
        </p:nvPicPr>
        <p:blipFill>
          <a:blip r:embed="rId2"/>
          <a:srcRect/>
          <a:stretch>
            <a:fillRect/>
          </a:stretch>
        </p:blipFill>
        <p:spPr bwMode="auto">
          <a:xfrm>
            <a:off x="5257800" y="3667658"/>
            <a:ext cx="1553566" cy="1818742"/>
          </a:xfrm>
          <a:prstGeom prst="rect">
            <a:avLst/>
          </a:prstGeom>
          <a:noFill/>
        </p:spPr>
      </p:pic>
      <p:pic>
        <p:nvPicPr>
          <p:cNvPr id="5123" name="Picture 3" descr="C:\Users\Doug\AppData\Local\Microsoft\Windows\Temporary Internet Files\Content.IE5\OHCVKUFB\MCj04346670000[1].wmf"/>
          <p:cNvPicPr>
            <a:picLocks noChangeAspect="1" noChangeArrowheads="1"/>
          </p:cNvPicPr>
          <p:nvPr/>
        </p:nvPicPr>
        <p:blipFill>
          <a:blip r:embed="rId3"/>
          <a:srcRect/>
          <a:stretch>
            <a:fillRect/>
          </a:stretch>
        </p:blipFill>
        <p:spPr bwMode="auto">
          <a:xfrm>
            <a:off x="5715000" y="1562100"/>
            <a:ext cx="2773680" cy="2400300"/>
          </a:xfrm>
          <a:prstGeom prst="rect">
            <a:avLst/>
          </a:prstGeom>
          <a:noFill/>
        </p:spPr>
      </p:pic>
      <p:sp>
        <p:nvSpPr>
          <p:cNvPr id="6" name="TextBox 5"/>
          <p:cNvSpPr txBox="1"/>
          <p:nvPr/>
        </p:nvSpPr>
        <p:spPr>
          <a:xfrm>
            <a:off x="6477000" y="1905000"/>
            <a:ext cx="1219200" cy="1200329"/>
          </a:xfrm>
          <a:prstGeom prst="rect">
            <a:avLst/>
          </a:prstGeom>
          <a:noFill/>
        </p:spPr>
        <p:txBody>
          <a:bodyPr wrap="square" rtlCol="0">
            <a:spAutoFit/>
          </a:bodyPr>
          <a:lstStyle/>
          <a:p>
            <a:pPr algn="ctr"/>
            <a:r>
              <a:rPr lang="en-US" dirty="0" smtClean="0"/>
              <a:t>I believe on the Lord Jesus Christ.</a:t>
            </a:r>
            <a:endParaRPr lang="en-US" dirty="0"/>
          </a:p>
        </p:txBody>
      </p:sp>
      <p:sp>
        <p:nvSpPr>
          <p:cNvPr id="7" name="Rectangle 6"/>
          <p:cNvSpPr/>
          <p:nvPr/>
        </p:nvSpPr>
        <p:spPr>
          <a:xfrm>
            <a:off x="1524000" y="5715000"/>
            <a:ext cx="6705600" cy="769441"/>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4400" cap="none" spc="0" dirty="0" smtClean="0">
                <a:ln w="17780" cmpd="sng">
                  <a:solidFill>
                    <a:schemeClr val="tx1"/>
                  </a:solidFill>
                  <a:prstDash val="solid"/>
                  <a:miter lim="800000"/>
                </a:ln>
              </a:rPr>
              <a:t>Belief in Jesus = Salvation</a:t>
            </a:r>
            <a:endParaRPr lang="en-US" sz="4400" cap="none" spc="0" dirty="0">
              <a:ln w="17780" cmpd="sng">
                <a:solidFill>
                  <a:schemeClr val="tx1"/>
                </a:solidFill>
                <a:prstDash val="solid"/>
                <a:miter lim="800000"/>
              </a:l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896112"/>
          </a:xfrm>
        </p:spPr>
        <p:txBody>
          <a:bodyPr/>
          <a:lstStyle/>
          <a:p>
            <a:r>
              <a:rPr lang="en-US" dirty="0" smtClean="0"/>
              <a:t>Faith Alone is Enough</a:t>
            </a:r>
            <a:endParaRPr lang="en-US" dirty="0"/>
          </a:p>
        </p:txBody>
      </p:sp>
      <p:sp>
        <p:nvSpPr>
          <p:cNvPr id="3" name="Content Placeholder 2"/>
          <p:cNvSpPr>
            <a:spLocks noGrp="1"/>
          </p:cNvSpPr>
          <p:nvPr>
            <p:ph idx="1"/>
          </p:nvPr>
        </p:nvSpPr>
        <p:spPr>
          <a:xfrm>
            <a:off x="152400" y="1219200"/>
            <a:ext cx="8915400" cy="3200400"/>
          </a:xfrm>
        </p:spPr>
        <p:txBody>
          <a:bodyPr>
            <a:normAutofit/>
          </a:bodyPr>
          <a:lstStyle/>
          <a:p>
            <a:r>
              <a:rPr lang="en-US" dirty="0" smtClean="0"/>
              <a:t>Some verses are quite clear that we are saved by faith alone.</a:t>
            </a:r>
          </a:p>
          <a:p>
            <a:pPr lvl="1"/>
            <a:r>
              <a:rPr lang="en-US" sz="2600" dirty="0" smtClean="0"/>
              <a:t>Gal. 2:16: “…a man is </a:t>
            </a:r>
            <a:r>
              <a:rPr lang="en-US" sz="2600" b="1" dirty="0" smtClean="0"/>
              <a:t>not justified by the works of the law</a:t>
            </a:r>
            <a:r>
              <a:rPr lang="en-US" sz="2600" dirty="0" smtClean="0"/>
              <a:t>, but by the faith of Jesus Christ...</a:t>
            </a:r>
            <a:r>
              <a:rPr lang="en-US" sz="2600" b="1" dirty="0" smtClean="0"/>
              <a:t>not by the works of the law</a:t>
            </a:r>
            <a:r>
              <a:rPr lang="en-US" sz="2600" dirty="0" smtClean="0"/>
              <a:t>: for by the works of the law shall no flesh be justified"</a:t>
            </a:r>
          </a:p>
          <a:p>
            <a:pPr lvl="1"/>
            <a:r>
              <a:rPr lang="en-US" sz="2600" b="1" dirty="0" smtClean="0"/>
              <a:t>Romans 3:20: "a man is justified by faith </a:t>
            </a:r>
            <a:r>
              <a:rPr lang="en-US" sz="2600" b="1" u="sng" dirty="0" smtClean="0"/>
              <a:t>without the deeds of the law.</a:t>
            </a:r>
            <a:r>
              <a:rPr lang="en-US" sz="2600" b="1" dirty="0" smtClean="0"/>
              <a:t>"</a:t>
            </a:r>
          </a:p>
          <a:p>
            <a:endParaRPr lang="en-US" dirty="0"/>
          </a:p>
        </p:txBody>
      </p:sp>
      <p:sp>
        <p:nvSpPr>
          <p:cNvPr id="4" name="Rectangle 3"/>
          <p:cNvSpPr/>
          <p:nvPr/>
        </p:nvSpPr>
        <p:spPr>
          <a:xfrm>
            <a:off x="609600" y="4495800"/>
            <a:ext cx="7924800" cy="769441"/>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4400" cap="none" spc="0" dirty="0" smtClean="0">
                <a:ln w="17780" cmpd="sng">
                  <a:solidFill>
                    <a:schemeClr val="tx1"/>
                  </a:solidFill>
                  <a:prstDash val="solid"/>
                  <a:miter lim="800000"/>
                </a:ln>
              </a:rPr>
              <a:t>Belief in Jesus = Salvation</a:t>
            </a:r>
            <a:endParaRPr lang="en-US" sz="4400" cap="none" spc="0" dirty="0">
              <a:ln w="17780" cmpd="sng">
                <a:solidFill>
                  <a:schemeClr val="tx1"/>
                </a:solidFill>
                <a:prstDash val="solid"/>
                <a:miter lim="800000"/>
              </a:ln>
            </a:endParaRPr>
          </a:p>
        </p:txBody>
      </p:sp>
      <p:sp>
        <p:nvSpPr>
          <p:cNvPr id="5" name="Rectangle 4"/>
          <p:cNvSpPr/>
          <p:nvPr/>
        </p:nvSpPr>
        <p:spPr>
          <a:xfrm>
            <a:off x="228600" y="5555159"/>
            <a:ext cx="8534400" cy="769441"/>
          </a:xfrm>
          <a:prstGeom prst="rect">
            <a:avLst/>
          </a:prstGeom>
          <a:noFill/>
          <a:ln>
            <a:solidFill>
              <a:schemeClr val="tx1">
                <a:lumMod val="95000"/>
                <a:lumOff val="5000"/>
              </a:schemeClr>
            </a:solidFill>
          </a:ln>
        </p:spPr>
        <p:txBody>
          <a:bodyPr wrap="square" lIns="91440" tIns="45720" rIns="91440" bIns="45720">
            <a:spAutoFit/>
          </a:bodyPr>
          <a:lstStyle/>
          <a:p>
            <a:pPr algn="ctr"/>
            <a:r>
              <a:rPr lang="en-US" sz="4400" cap="none" spc="0" dirty="0" smtClean="0">
                <a:ln w="17780" cmpd="sng">
                  <a:solidFill>
                    <a:schemeClr val="tx1"/>
                  </a:solidFill>
                  <a:prstDash val="solid"/>
                  <a:miter lim="800000"/>
                </a:ln>
              </a:rPr>
              <a:t>Belief in Jesus + Works = Salvation</a:t>
            </a:r>
            <a:endParaRPr lang="en-US" sz="4400" cap="none" spc="0" dirty="0">
              <a:ln w="17780" cmpd="sng">
                <a:solidFill>
                  <a:schemeClr val="tx1"/>
                </a:solidFill>
                <a:prstDash val="solid"/>
                <a:miter lim="800000"/>
              </a:ln>
            </a:endParaRPr>
          </a:p>
        </p:txBody>
      </p:sp>
      <p:sp>
        <p:nvSpPr>
          <p:cNvPr id="6" name="Rectangle 5"/>
          <p:cNvSpPr/>
          <p:nvPr/>
        </p:nvSpPr>
        <p:spPr>
          <a:xfrm>
            <a:off x="304800" y="5486400"/>
            <a:ext cx="3429000" cy="762000"/>
          </a:xfrm>
          <a:prstGeom prst="rect">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noFill/>
            </a:endParaRPr>
          </a:p>
        </p:txBody>
      </p:sp>
      <p:sp>
        <p:nvSpPr>
          <p:cNvPr id="7" name="Bent-Up Arrow 6"/>
          <p:cNvSpPr/>
          <p:nvPr/>
        </p:nvSpPr>
        <p:spPr>
          <a:xfrm flipH="1">
            <a:off x="1143000" y="6324600"/>
            <a:ext cx="762000" cy="381000"/>
          </a:xfrm>
          <a:prstGeom prst="bentUp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905000" y="6400800"/>
            <a:ext cx="2057400" cy="369332"/>
          </a:xfrm>
          <a:prstGeom prst="rect">
            <a:avLst/>
          </a:prstGeom>
          <a:noFill/>
        </p:spPr>
        <p:txBody>
          <a:bodyPr wrap="square" rtlCol="0">
            <a:spAutoFit/>
          </a:bodyPr>
          <a:lstStyle/>
          <a:p>
            <a:r>
              <a:rPr lang="en-US" dirty="0" smtClean="0"/>
              <a:t>If This is Sufficient</a:t>
            </a:r>
            <a:endParaRPr lang="en-US" dirty="0"/>
          </a:p>
        </p:txBody>
      </p:sp>
      <p:sp>
        <p:nvSpPr>
          <p:cNvPr id="9" name="TextBox 8"/>
          <p:cNvSpPr txBox="1"/>
          <p:nvPr/>
        </p:nvSpPr>
        <p:spPr>
          <a:xfrm>
            <a:off x="5562600" y="6400800"/>
            <a:ext cx="3048000" cy="369332"/>
          </a:xfrm>
          <a:prstGeom prst="rect">
            <a:avLst/>
          </a:prstGeom>
          <a:noFill/>
        </p:spPr>
        <p:txBody>
          <a:bodyPr wrap="square" rtlCol="0">
            <a:spAutoFit/>
          </a:bodyPr>
          <a:lstStyle/>
          <a:p>
            <a:r>
              <a:rPr lang="en-US" dirty="0" smtClean="0"/>
              <a:t>Then This is Not Necessary</a:t>
            </a:r>
            <a:endParaRPr lang="en-US" dirty="0"/>
          </a:p>
        </p:txBody>
      </p:sp>
      <p:sp>
        <p:nvSpPr>
          <p:cNvPr id="10" name="Bent-Up Arrow 9"/>
          <p:cNvSpPr/>
          <p:nvPr/>
        </p:nvSpPr>
        <p:spPr>
          <a:xfrm flipH="1">
            <a:off x="4953000" y="6248400"/>
            <a:ext cx="533400" cy="381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1"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900" decel="100000" fill="hold"/>
                                        <p:tgtEl>
                                          <p:spTgt spid="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19" fill="hold">
                            <p:stCondLst>
                              <p:cond delay="1000"/>
                            </p:stCondLst>
                            <p:childTnLst>
                              <p:par>
                                <p:cTn id="20" presetID="37"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900" decel="100000" fill="hold"/>
                                        <p:tgtEl>
                                          <p:spTgt spid="6"/>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26" fill="hold">
                            <p:stCondLst>
                              <p:cond delay="2000"/>
                            </p:stCondLst>
                            <p:childTnLst>
                              <p:par>
                                <p:cTn id="27" presetID="37" presetClass="entr" presetSubtype="0" fill="hold" grpId="1"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2000"/>
                                        <p:tgtEl>
                                          <p:spTgt spid="7"/>
                                        </p:tgtEl>
                                      </p:cBhvr>
                                    </p:animEffect>
                                    <p:anim calcmode="lin" valueType="num">
                                      <p:cBhvr>
                                        <p:cTn id="30" dur="2000" fill="hold"/>
                                        <p:tgtEl>
                                          <p:spTgt spid="7"/>
                                        </p:tgtEl>
                                        <p:attrNameLst>
                                          <p:attrName>ppt_x</p:attrName>
                                        </p:attrNameLst>
                                      </p:cBhvr>
                                      <p:tavLst>
                                        <p:tav tm="0">
                                          <p:val>
                                            <p:strVal val="#ppt_x"/>
                                          </p:val>
                                        </p:tav>
                                        <p:tav tm="100000">
                                          <p:val>
                                            <p:strVal val="#ppt_x"/>
                                          </p:val>
                                        </p:tav>
                                      </p:tavLst>
                                    </p:anim>
                                    <p:anim calcmode="lin" valueType="num">
                                      <p:cBhvr>
                                        <p:cTn id="31" dur="1800" decel="100000" fill="hold"/>
                                        <p:tgtEl>
                                          <p:spTgt spid="7"/>
                                        </p:tgtEl>
                                        <p:attrNameLst>
                                          <p:attrName>ppt_y</p:attrName>
                                        </p:attrNameLst>
                                      </p:cBhvr>
                                      <p:tavLst>
                                        <p:tav tm="0">
                                          <p:val>
                                            <p:strVal val="#ppt_y+1"/>
                                          </p:val>
                                        </p:tav>
                                        <p:tav tm="100000">
                                          <p:val>
                                            <p:strVal val="#ppt_y-.03"/>
                                          </p:val>
                                        </p:tav>
                                      </p:tavLst>
                                    </p:anim>
                                    <p:anim calcmode="lin" valueType="num">
                                      <p:cBhvr>
                                        <p:cTn id="32" dur="200" accel="100000" fill="hold">
                                          <p:stCondLst>
                                            <p:cond delay="1800"/>
                                          </p:stCondLst>
                                        </p:cTn>
                                        <p:tgtEl>
                                          <p:spTgt spid="7"/>
                                        </p:tgtEl>
                                        <p:attrNameLst>
                                          <p:attrName>ppt_y</p:attrName>
                                        </p:attrNameLst>
                                      </p:cBhvr>
                                      <p:tavLst>
                                        <p:tav tm="0">
                                          <p:val>
                                            <p:strVal val="#ppt_y-.03"/>
                                          </p:val>
                                        </p:tav>
                                        <p:tav tm="100000">
                                          <p:val>
                                            <p:strVal val="#ppt_y"/>
                                          </p:val>
                                        </p:tav>
                                      </p:tavLst>
                                    </p:anim>
                                  </p:childTnLst>
                                </p:cTn>
                              </p:par>
                              <p:par>
                                <p:cTn id="33" presetID="37" presetClass="entr" presetSubtype="0" fill="hold" grpId="1"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900" decel="100000" fill="hold"/>
                                        <p:tgtEl>
                                          <p:spTgt spid="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par>
                          <p:cTn id="39" fill="hold">
                            <p:stCondLst>
                              <p:cond delay="4000"/>
                            </p:stCondLst>
                            <p:childTnLst>
                              <p:par>
                                <p:cTn id="40" presetID="5" presetClass="entr" presetSubtype="10" fill="hold" grpId="0" nodeType="after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checkerboard(across)">
                                      <p:cBhvr>
                                        <p:cTn id="42" dur="500"/>
                                        <p:tgtEl>
                                          <p:spTgt spid="9"/>
                                        </p:tgtEl>
                                      </p:cBhvr>
                                    </p:animEffect>
                                  </p:childTnLst>
                                </p:cTn>
                              </p:par>
                            </p:childTnLst>
                          </p:cTn>
                        </p:par>
                        <p:par>
                          <p:cTn id="43" fill="hold">
                            <p:stCondLst>
                              <p:cond delay="4500"/>
                            </p:stCondLst>
                            <p:childTnLst>
                              <p:par>
                                <p:cTn id="44" presetID="37" presetClass="entr" presetSubtype="0" fill="hold" grpId="1" nodeType="after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1000"/>
                                        <p:tgtEl>
                                          <p:spTgt spid="10"/>
                                        </p:tgtEl>
                                      </p:cBhvr>
                                    </p:animEffect>
                                    <p:anim calcmode="lin" valueType="num">
                                      <p:cBhvr>
                                        <p:cTn id="47" dur="1000" fill="hold"/>
                                        <p:tgtEl>
                                          <p:spTgt spid="10"/>
                                        </p:tgtEl>
                                        <p:attrNameLst>
                                          <p:attrName>ppt_x</p:attrName>
                                        </p:attrNameLst>
                                      </p:cBhvr>
                                      <p:tavLst>
                                        <p:tav tm="0">
                                          <p:val>
                                            <p:strVal val="#ppt_x"/>
                                          </p:val>
                                        </p:tav>
                                        <p:tav tm="100000">
                                          <p:val>
                                            <p:strVal val="#ppt_x"/>
                                          </p:val>
                                        </p:tav>
                                      </p:tavLst>
                                    </p:anim>
                                    <p:anim calcmode="lin" valueType="num">
                                      <p:cBhvr>
                                        <p:cTn id="48" dur="900" decel="100000" fill="hold"/>
                                        <p:tgtEl>
                                          <p:spTgt spid="10"/>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1" animBg="1"/>
      <p:bldP spid="6" grpId="0" animBg="1"/>
      <p:bldP spid="7" grpId="1" animBg="1"/>
      <p:bldP spid="8" grpId="1"/>
      <p:bldP spid="9" grpId="0"/>
      <p:bldP spid="10" grpId="1"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896112"/>
          </a:xfrm>
        </p:spPr>
        <p:txBody>
          <a:bodyPr>
            <a:normAutofit fontScale="90000"/>
          </a:bodyPr>
          <a:lstStyle/>
          <a:p>
            <a:r>
              <a:rPr lang="en-US" dirty="0" smtClean="0"/>
              <a:t>What About Those Commandments?</a:t>
            </a:r>
            <a:endParaRPr lang="en-US" dirty="0"/>
          </a:p>
        </p:txBody>
      </p:sp>
      <p:sp>
        <p:nvSpPr>
          <p:cNvPr id="3" name="Content Placeholder 2"/>
          <p:cNvSpPr>
            <a:spLocks noGrp="1"/>
          </p:cNvSpPr>
          <p:nvPr>
            <p:ph idx="1"/>
          </p:nvPr>
        </p:nvSpPr>
        <p:spPr>
          <a:xfrm>
            <a:off x="3200400" y="1524000"/>
            <a:ext cx="5715000" cy="4800600"/>
          </a:xfrm>
        </p:spPr>
        <p:txBody>
          <a:bodyPr/>
          <a:lstStyle/>
          <a:p>
            <a:r>
              <a:rPr lang="en-US" dirty="0" smtClean="0"/>
              <a:t>Jesus tells someone what he must do to be gain eternal life: </a:t>
            </a:r>
          </a:p>
          <a:p>
            <a:r>
              <a:rPr lang="en-US" b="1" dirty="0" smtClean="0"/>
              <a:t>Matthew 19:17: ”...if thou wilt enter into life, keep the commandments.”</a:t>
            </a:r>
          </a:p>
          <a:p>
            <a:r>
              <a:rPr lang="en-US" dirty="0" smtClean="0"/>
              <a:t>One can keep the commandments and not believe in Jesus.</a:t>
            </a:r>
          </a:p>
          <a:p>
            <a:r>
              <a:rPr lang="en-US" dirty="0" smtClean="0"/>
              <a:t>Is this a sufficient condition?  The context does not clearly show this.</a:t>
            </a:r>
          </a:p>
          <a:p>
            <a:r>
              <a:rPr lang="en-US" dirty="0" smtClean="0"/>
              <a:t>But it does suggest that this is a </a:t>
            </a:r>
            <a:r>
              <a:rPr lang="en-US" i="1" dirty="0" smtClean="0"/>
              <a:t>necessary</a:t>
            </a:r>
            <a:r>
              <a:rPr lang="en-US" dirty="0" smtClean="0"/>
              <a:t> condition.</a:t>
            </a:r>
            <a:endParaRPr lang="en-US" dirty="0"/>
          </a:p>
        </p:txBody>
      </p:sp>
      <p:pic>
        <p:nvPicPr>
          <p:cNvPr id="6146" name="Picture 2" descr="C:\Users\Doug\AppData\Local\Microsoft\Windows\Temporary Internet Files\Content.IE5\Q1LUUZAL\MCj01560730000[1].wmf"/>
          <p:cNvPicPr>
            <a:picLocks noChangeAspect="1" noChangeArrowheads="1"/>
          </p:cNvPicPr>
          <p:nvPr/>
        </p:nvPicPr>
        <p:blipFill>
          <a:blip r:embed="rId2"/>
          <a:srcRect/>
          <a:stretch>
            <a:fillRect/>
          </a:stretch>
        </p:blipFill>
        <p:spPr bwMode="auto">
          <a:xfrm>
            <a:off x="762000" y="3810000"/>
            <a:ext cx="1252728" cy="2225829"/>
          </a:xfrm>
          <a:prstGeom prst="rect">
            <a:avLst/>
          </a:prstGeom>
          <a:noFill/>
        </p:spPr>
      </p:pic>
      <p:sp>
        <p:nvSpPr>
          <p:cNvPr id="5" name="Rectangular Callout 4"/>
          <p:cNvSpPr/>
          <p:nvPr/>
        </p:nvSpPr>
        <p:spPr>
          <a:xfrm>
            <a:off x="152400" y="1828800"/>
            <a:ext cx="2667000" cy="1679448"/>
          </a:xfrm>
          <a:prstGeom prst="wedgeRectCallout">
            <a:avLst>
              <a:gd name="adj1" fmla="val -12797"/>
              <a:gd name="adj2" fmla="val 7185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52400" y="2057400"/>
            <a:ext cx="2590800" cy="830997"/>
          </a:xfrm>
          <a:prstGeom prst="rect">
            <a:avLst/>
          </a:prstGeom>
          <a:noFill/>
        </p:spPr>
        <p:txBody>
          <a:bodyPr wrap="square" rtlCol="0">
            <a:spAutoFit/>
          </a:bodyPr>
          <a:lstStyle/>
          <a:p>
            <a:pPr algn="ctr"/>
            <a:r>
              <a:rPr lang="en-US" sz="2400" dirty="0" smtClean="0"/>
              <a:t>Keep the commandments!</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571</TotalTime>
  <Words>1966</Words>
  <Application>Microsoft Office PowerPoint</Application>
  <PresentationFormat>On-screen Show (4:3)</PresentationFormat>
  <Paragraphs>144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What Must We Do  to be Saved?</vt:lpstr>
      <vt:lpstr>Necessary and Sufficient Conditions</vt:lpstr>
      <vt:lpstr>Why Isn’t the Answer Clear?</vt:lpstr>
      <vt:lpstr>Old Testament: Not Much Help</vt:lpstr>
      <vt:lpstr>Baptism is a Necessary Condition  for Salvation</vt:lpstr>
      <vt:lpstr>St. Paul Disagrees</vt:lpstr>
      <vt:lpstr>The Author of Luke/Acts Disagrees…And So Does Jesus!</vt:lpstr>
      <vt:lpstr>Faith Alone is Enough</vt:lpstr>
      <vt:lpstr>What About Those Commandments?</vt:lpstr>
      <vt:lpstr>Which Commandments? Just a Few.</vt:lpstr>
      <vt:lpstr>Faith Alone is Not Enough</vt:lpstr>
      <vt:lpstr>Empty the Nest</vt:lpstr>
      <vt:lpstr>Love for Others Should Be Like Hate Compared With Love for Jesus</vt:lpstr>
      <vt:lpstr>What About Women?</vt:lpstr>
      <vt:lpstr>Self-Hate is Sufficient</vt:lpstr>
      <vt:lpstr>Enduring Being Hated  for Jesus Works Too</vt:lpstr>
      <vt:lpstr>The Verdict: It’s Confused at Best</vt:lpstr>
      <vt:lpstr>BFF?</vt:lpstr>
      <vt:lpstr>Hurdle: Salvation is a Gift You Cannot Earn or Guarantee</vt:lpstr>
      <vt:lpstr>Only God Can Cause  You to Listen to Him</vt:lpstr>
      <vt:lpstr>God Sometimes Causes People To Believe Lies So He Can Damn Them</vt:lpstr>
      <vt:lpstr>Is Such Confusion Compatible With an Omniscient, Omnibenevolent Being?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Must We Do  to be Saved?</dc:title>
  <dc:creator>Doug</dc:creator>
  <cp:lastModifiedBy>Doug</cp:lastModifiedBy>
  <cp:revision>50</cp:revision>
  <dcterms:created xsi:type="dcterms:W3CDTF">2009-03-26T17:54:56Z</dcterms:created>
  <dcterms:modified xsi:type="dcterms:W3CDTF">2009-04-07T00:13:51Z</dcterms:modified>
</cp:coreProperties>
</file>