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73" r:id="rId7"/>
    <p:sldId id="274" r:id="rId8"/>
    <p:sldId id="275" r:id="rId9"/>
    <p:sldId id="304" r:id="rId10"/>
    <p:sldId id="305" r:id="rId11"/>
    <p:sldId id="276" r:id="rId12"/>
    <p:sldId id="277" r:id="rId13"/>
    <p:sldId id="278" r:id="rId14"/>
    <p:sldId id="279" r:id="rId15"/>
    <p:sldId id="280" r:id="rId16"/>
    <p:sldId id="281" r:id="rId17"/>
    <p:sldId id="282" r:id="rId18"/>
    <p:sldId id="283" r:id="rId19"/>
    <p:sldId id="284" r:id="rId20"/>
    <p:sldId id="262" r:id="rId21"/>
    <p:sldId id="286" r:id="rId22"/>
    <p:sldId id="285" r:id="rId23"/>
    <p:sldId id="263" r:id="rId24"/>
    <p:sldId id="287" r:id="rId25"/>
    <p:sldId id="306" r:id="rId26"/>
    <p:sldId id="307" r:id="rId27"/>
    <p:sldId id="264" r:id="rId28"/>
    <p:sldId id="288" r:id="rId29"/>
    <p:sldId id="289" r:id="rId30"/>
    <p:sldId id="265" r:id="rId31"/>
    <p:sldId id="290" r:id="rId32"/>
    <p:sldId id="291" r:id="rId33"/>
    <p:sldId id="292" r:id="rId34"/>
    <p:sldId id="293" r:id="rId35"/>
    <p:sldId id="294" r:id="rId36"/>
    <p:sldId id="266" r:id="rId37"/>
    <p:sldId id="295" r:id="rId38"/>
    <p:sldId id="296" r:id="rId39"/>
    <p:sldId id="297" r:id="rId40"/>
    <p:sldId id="268" r:id="rId41"/>
    <p:sldId id="301" r:id="rId42"/>
    <p:sldId id="302" r:id="rId43"/>
    <p:sldId id="303" r:id="rId44"/>
    <p:sldId id="267" r:id="rId45"/>
    <p:sldId id="298" r:id="rId46"/>
    <p:sldId id="299" r:id="rId47"/>
    <p:sldId id="300" r:id="rId48"/>
    <p:sldId id="27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63" autoAdjust="0"/>
  </p:normalViewPr>
  <p:slideViewPr>
    <p:cSldViewPr>
      <p:cViewPr varScale="1">
        <p:scale>
          <a:sx n="80" d="100"/>
          <a:sy n="80" d="100"/>
        </p:scale>
        <p:origin x="-84"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CEF45-7777-4E39-A4AA-EA53C5F1965F}"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CEF45-7777-4E39-A4AA-EA53C5F1965F}"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CEF45-7777-4E39-A4AA-EA53C5F1965F}"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CEF45-7777-4E39-A4AA-EA53C5F1965F}"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CEF45-7777-4E39-A4AA-EA53C5F1965F}"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CEF45-7777-4E39-A4AA-EA53C5F1965F}"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CEF45-7777-4E39-A4AA-EA53C5F1965F}" type="datetimeFigureOut">
              <a:rPr lang="en-US" smtClean="0"/>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CEF45-7777-4E39-A4AA-EA53C5F1965F}" type="datetimeFigureOut">
              <a:rPr lang="en-US" smtClean="0"/>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CEF45-7777-4E39-A4AA-EA53C5F1965F}" type="datetimeFigureOut">
              <a:rPr lang="en-US" smtClean="0"/>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CEF45-7777-4E39-A4AA-EA53C5F1965F}"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CEF45-7777-4E39-A4AA-EA53C5F1965F}"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2074F-48E2-418C-BAF5-24E61CA2D0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CEF45-7777-4E39-A4AA-EA53C5F1965F}" type="datetimeFigureOut">
              <a:rPr lang="en-US" smtClean="0"/>
              <a:t>12/2/2013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2074F-48E2-418C-BAF5-24E61CA2D0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Bible Contradictions</a:t>
            </a:r>
            <a:endParaRPr lang="en-US" dirty="0"/>
          </a:p>
        </p:txBody>
      </p:sp>
      <p:sp>
        <p:nvSpPr>
          <p:cNvPr id="5" name="Subtitle 4"/>
          <p:cNvSpPr>
            <a:spLocks noGrp="1"/>
          </p:cNvSpPr>
          <p:nvPr>
            <p:ph type="subTitle" idx="1"/>
          </p:nvPr>
        </p:nvSpPr>
        <p:spPr/>
        <p:txBody>
          <a:bodyPr/>
          <a:lstStyle/>
          <a:p>
            <a:r>
              <a:rPr lang="en-US" dirty="0" smtClean="0"/>
              <a:t>My Top Ten Favorite</a:t>
            </a:r>
          </a:p>
          <a:p>
            <a:r>
              <a:rPr lang="en-US" dirty="0" smtClean="0"/>
              <a:t>By Doug Krueger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Contradiction</a:t>
            </a:r>
            <a:endParaRPr lang="en-US" dirty="0"/>
          </a:p>
        </p:txBody>
      </p:sp>
      <p:sp>
        <p:nvSpPr>
          <p:cNvPr id="3" name="Content Placeholder 2"/>
          <p:cNvSpPr>
            <a:spLocks noGrp="1"/>
          </p:cNvSpPr>
          <p:nvPr>
            <p:ph idx="1"/>
          </p:nvPr>
        </p:nvSpPr>
        <p:spPr/>
        <p:txBody>
          <a:bodyPr>
            <a:normAutofit lnSpcReduction="10000"/>
          </a:bodyPr>
          <a:lstStyle/>
          <a:p>
            <a:r>
              <a:rPr lang="en-US" dirty="0"/>
              <a:t>Proverbs 6:17-19 tells us that </a:t>
            </a:r>
            <a:r>
              <a:rPr lang="en-US" dirty="0" smtClean="0"/>
              <a:t>God </a:t>
            </a:r>
            <a:r>
              <a:rPr lang="en-US" dirty="0"/>
              <a:t>hates a lying tongue and a false witness.  </a:t>
            </a:r>
            <a:r>
              <a:rPr lang="en-US" dirty="0" smtClean="0"/>
              <a:t>So lying is evil.</a:t>
            </a:r>
          </a:p>
          <a:p>
            <a:r>
              <a:rPr lang="en-US" dirty="0" smtClean="0"/>
              <a:t>If </a:t>
            </a:r>
            <a:r>
              <a:rPr lang="en-US" dirty="0"/>
              <a:t>Jesus is </a:t>
            </a:r>
            <a:r>
              <a:rPr lang="en-US" dirty="0" smtClean="0"/>
              <a:t>God</a:t>
            </a:r>
            <a:r>
              <a:rPr lang="en-US" dirty="0"/>
              <a:t>, and </a:t>
            </a:r>
            <a:r>
              <a:rPr lang="en-US" dirty="0" smtClean="0"/>
              <a:t>God </a:t>
            </a:r>
            <a:r>
              <a:rPr lang="en-US" dirty="0"/>
              <a:t>cannot do </a:t>
            </a:r>
            <a:r>
              <a:rPr lang="en-US" dirty="0" smtClean="0"/>
              <a:t>evil (Ps. 18:30: “As </a:t>
            </a:r>
            <a:r>
              <a:rPr lang="en-US" dirty="0"/>
              <a:t>for God, His way is </a:t>
            </a:r>
            <a:r>
              <a:rPr lang="en-US" dirty="0" smtClean="0"/>
              <a:t>perfect…”), </a:t>
            </a:r>
            <a:r>
              <a:rPr lang="en-US" dirty="0"/>
              <a:t>then Jesus cannot do evil.  Jesus was either </a:t>
            </a:r>
            <a:r>
              <a:rPr lang="en-US" dirty="0" smtClean="0"/>
              <a:t>God </a:t>
            </a:r>
            <a:r>
              <a:rPr lang="en-US" dirty="0"/>
              <a:t>or he lied, but not both.  </a:t>
            </a:r>
            <a:endParaRPr lang="en-US" dirty="0" smtClean="0"/>
          </a:p>
          <a:p>
            <a:r>
              <a:rPr lang="en-US" dirty="0" smtClean="0"/>
              <a:t>The </a:t>
            </a:r>
            <a:r>
              <a:rPr lang="en-US" dirty="0"/>
              <a:t>B</a:t>
            </a:r>
            <a:r>
              <a:rPr lang="en-US" dirty="0" smtClean="0"/>
              <a:t>ible </a:t>
            </a:r>
            <a:r>
              <a:rPr lang="en-US" dirty="0"/>
              <a:t>says that Jesus was </a:t>
            </a:r>
            <a:r>
              <a:rPr lang="en-US" dirty="0" smtClean="0"/>
              <a:t>God </a:t>
            </a:r>
            <a:r>
              <a:rPr lang="en-US" u="sng" dirty="0"/>
              <a:t>and</a:t>
            </a:r>
            <a:r>
              <a:rPr lang="en-US" dirty="0"/>
              <a:t> he lied, so </a:t>
            </a:r>
            <a:r>
              <a:rPr lang="en-US" dirty="0" smtClean="0"/>
              <a:t>here the Bible </a:t>
            </a:r>
            <a:r>
              <a:rPr lang="en-US" dirty="0"/>
              <a:t>contains a contradiction.</a:t>
            </a:r>
            <a:endParaRPr lang="en-US" dirty="0"/>
          </a:p>
        </p:txBody>
      </p:sp>
    </p:spTree>
    <p:extLst>
      <p:ext uri="{BB962C8B-B14F-4D97-AF65-F5344CB8AC3E}">
        <p14:creationId xmlns:p14="http://schemas.microsoft.com/office/powerpoint/2010/main" val="165921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6096000" cy="5334000"/>
          </a:xfrm>
        </p:spPr>
        <p:txBody>
          <a:bodyPr>
            <a:normAutofit fontScale="85000" lnSpcReduction="10000"/>
          </a:bodyPr>
          <a:lstStyle/>
          <a:p>
            <a:pPr marL="274320" indent="-274320" fontAlgn="auto">
              <a:spcAft>
                <a:spcPts val="0"/>
              </a:spcAft>
              <a:buClr>
                <a:schemeClr val="accent3"/>
              </a:buClr>
              <a:buFont typeface="Wingdings 2"/>
              <a:buChar char=""/>
              <a:defRPr/>
            </a:pPr>
            <a:r>
              <a:rPr lang="en-US" b="1" dirty="0" smtClean="0"/>
              <a:t>Mark 16:16: “He that believeth and is baptized shall be saved; but he that believeth not shall be damned.” </a:t>
            </a:r>
          </a:p>
          <a:p>
            <a:pPr marL="274320" indent="-274320" fontAlgn="auto">
              <a:spcAft>
                <a:spcPts val="0"/>
              </a:spcAft>
              <a:buClr>
                <a:schemeClr val="accent3"/>
              </a:buClr>
              <a:buFont typeface="Wingdings 2"/>
              <a:buChar char=""/>
              <a:defRPr/>
            </a:pPr>
            <a:r>
              <a:rPr lang="en-US" dirty="0" smtClean="0"/>
              <a:t>Not just he who believeth, but he who believeth </a:t>
            </a:r>
            <a:r>
              <a:rPr lang="en-US" i="1" dirty="0" smtClean="0"/>
              <a:t>AND</a:t>
            </a:r>
            <a:r>
              <a:rPr lang="en-US" dirty="0" smtClean="0"/>
              <a:t> is baptized shall be saved.</a:t>
            </a:r>
          </a:p>
          <a:p>
            <a:pPr marL="274320" indent="-274320" fontAlgn="auto">
              <a:spcAft>
                <a:spcPts val="0"/>
              </a:spcAft>
              <a:buClr>
                <a:schemeClr val="accent3"/>
              </a:buClr>
              <a:buFont typeface="Wingdings 2"/>
              <a:buChar char=""/>
              <a:defRPr/>
            </a:pPr>
            <a:r>
              <a:rPr lang="en-US" b="1" dirty="0" smtClean="0"/>
              <a:t>John 3:5: “...except a man be born of water and of the Spirit, he cannot enter into the kingdom of God.”</a:t>
            </a:r>
          </a:p>
          <a:p>
            <a:pPr marL="274320" indent="-274320" fontAlgn="auto">
              <a:spcAft>
                <a:spcPts val="0"/>
              </a:spcAft>
              <a:buClr>
                <a:schemeClr val="accent3"/>
              </a:buClr>
              <a:buFont typeface="Wingdings 2"/>
              <a:buChar char=""/>
              <a:defRPr/>
            </a:pPr>
            <a:r>
              <a:rPr lang="en-US" b="1" dirty="0" smtClean="0"/>
              <a:t>1 Peter 3:21: “...this water symbolizes baptism that now saves you also...” </a:t>
            </a:r>
          </a:p>
          <a:p>
            <a:pPr marL="274320" indent="-274320" fontAlgn="auto">
              <a:spcAft>
                <a:spcPts val="0"/>
              </a:spcAft>
              <a:buClr>
                <a:schemeClr val="accent3"/>
              </a:buClr>
              <a:buFont typeface="Wingdings 2"/>
              <a:buChar char=""/>
              <a:defRPr/>
            </a:pPr>
            <a:r>
              <a:rPr lang="en-US" dirty="0" smtClean="0"/>
              <a:t>So it would seem that to be saved one must </a:t>
            </a:r>
            <a:r>
              <a:rPr lang="en-US" b="1" dirty="0" smtClean="0"/>
              <a:t>believe </a:t>
            </a:r>
            <a:r>
              <a:rPr lang="en-US" b="1" i="1" dirty="0" smtClean="0"/>
              <a:t>and</a:t>
            </a:r>
            <a:r>
              <a:rPr lang="en-US" b="1" dirty="0" smtClean="0"/>
              <a:t> be baptized</a:t>
            </a:r>
            <a:r>
              <a:rPr lang="en-US" dirty="0" smtClean="0"/>
              <a:t>.</a:t>
            </a:r>
          </a:p>
        </p:txBody>
      </p:sp>
      <p:pic>
        <p:nvPicPr>
          <p:cNvPr id="17412" name="Picture 2" descr="C:\Users\Doug\AppData\Local\Microsoft\Windows\Temporary Internet Files\Content.IE5\OHCVKUFB\MCBD08218_0000[1].wmf"/>
          <p:cNvPicPr>
            <a:picLocks noChangeAspect="1" noChangeArrowheads="1"/>
          </p:cNvPicPr>
          <p:nvPr/>
        </p:nvPicPr>
        <p:blipFill>
          <a:blip r:embed="rId2" cstate="print"/>
          <a:srcRect/>
          <a:stretch>
            <a:fillRect/>
          </a:stretch>
        </p:blipFill>
        <p:spPr bwMode="auto">
          <a:xfrm>
            <a:off x="6705600" y="3200400"/>
            <a:ext cx="2103438" cy="1828800"/>
          </a:xfrm>
          <a:prstGeom prst="rect">
            <a:avLst/>
          </a:prstGeom>
          <a:noFill/>
          <a:ln w="9525">
            <a:noFill/>
            <a:miter lim="800000"/>
            <a:headEnd/>
            <a:tailEnd/>
          </a:ln>
        </p:spPr>
      </p:pic>
      <p:sp>
        <p:nvSpPr>
          <p:cNvPr id="1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2. What Must We Do to be Saved?</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0" presetClass="entr" presetSubtype="0" decel="10000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childTnLst>
                          </p:cTn>
                        </p:par>
                        <p:par>
                          <p:cTn id="30" fill="hold">
                            <p:stCondLst>
                              <p:cond delay="1000"/>
                            </p:stCondLst>
                            <p:childTnLst>
                              <p:par>
                                <p:cTn id="31" presetID="50" presetClass="entr" presetSubtype="0" decel="100000"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6629400" cy="685800"/>
          </a:xfrm>
        </p:spPr>
        <p:txBody>
          <a:bodyPr>
            <a:normAutofit fontScale="90000"/>
          </a:bodyPr>
          <a:lstStyle/>
          <a:p>
            <a:pPr algn="ctr" fontAlgn="auto">
              <a:spcAft>
                <a:spcPts val="0"/>
              </a:spcAft>
              <a:defRPr/>
            </a:pPr>
            <a:r>
              <a:rPr lang="en-US" dirty="0" smtClean="0"/>
              <a:t>St. Paul Disagrees</a:t>
            </a:r>
            <a:endParaRPr lang="en-US" dirty="0"/>
          </a:p>
        </p:txBody>
      </p:sp>
      <p:sp>
        <p:nvSpPr>
          <p:cNvPr id="18435" name="Content Placeholder 2"/>
          <p:cNvSpPr>
            <a:spLocks noGrp="1"/>
          </p:cNvSpPr>
          <p:nvPr>
            <p:ph idx="1"/>
          </p:nvPr>
        </p:nvSpPr>
        <p:spPr>
          <a:xfrm>
            <a:off x="304800" y="1219200"/>
            <a:ext cx="5181600" cy="4800600"/>
          </a:xfrm>
        </p:spPr>
        <p:txBody>
          <a:bodyPr>
            <a:normAutofit fontScale="92500" lnSpcReduction="10000"/>
          </a:bodyPr>
          <a:lstStyle/>
          <a:p>
            <a:r>
              <a:rPr lang="en-US" dirty="0" smtClean="0"/>
              <a:t>Romans 10:9-10:</a:t>
            </a:r>
          </a:p>
          <a:p>
            <a:pPr lvl="1"/>
            <a:r>
              <a:rPr lang="en-US" baseline="30000" dirty="0" smtClean="0"/>
              <a:t>9”</a:t>
            </a:r>
            <a:r>
              <a:rPr lang="en-US" dirty="0" smtClean="0"/>
              <a:t>…the word of faith we are proclaiming: </a:t>
            </a:r>
            <a:r>
              <a:rPr lang="en-US" b="1" dirty="0" smtClean="0"/>
              <a:t>That if you confess with your mouth, ‘Jesus is Lord,’ and believe in your heart that God raised him from the dead, you will be saved.</a:t>
            </a:r>
          </a:p>
          <a:p>
            <a:pPr lvl="1"/>
            <a:r>
              <a:rPr lang="en-US" baseline="30000" dirty="0" smtClean="0"/>
              <a:t>10”</a:t>
            </a:r>
            <a:r>
              <a:rPr lang="en-US" dirty="0" smtClean="0"/>
              <a:t>For it is with your heart that you believe and are justified, and it is with your mouth that you confess and are saved.”</a:t>
            </a:r>
          </a:p>
        </p:txBody>
      </p:sp>
      <p:pic>
        <p:nvPicPr>
          <p:cNvPr id="18436" name="Picture 2" descr="C:\Users\Doug\AppData\Local\Microsoft\Windows\Temporary Internet Files\Content.IE5\Q1LUUZAL\MCj04316440000[1].png"/>
          <p:cNvPicPr>
            <a:picLocks noChangeAspect="1" noChangeArrowheads="1"/>
          </p:cNvPicPr>
          <p:nvPr/>
        </p:nvPicPr>
        <p:blipFill>
          <a:blip r:embed="rId2" cstate="print"/>
          <a:srcRect/>
          <a:stretch>
            <a:fillRect/>
          </a:stretch>
        </p:blipFill>
        <p:spPr bwMode="auto">
          <a:xfrm>
            <a:off x="5638800" y="2247900"/>
            <a:ext cx="2628900" cy="2628900"/>
          </a:xfrm>
          <a:prstGeom prst="rect">
            <a:avLst/>
          </a:prstGeom>
          <a:noFill/>
          <a:ln w="9525">
            <a:noFill/>
            <a:miter lim="800000"/>
            <a:headEnd/>
            <a:tailEnd/>
          </a:ln>
        </p:spPr>
      </p:pic>
      <p:sp>
        <p:nvSpPr>
          <p:cNvPr id="18437" name="TextBox 4"/>
          <p:cNvSpPr txBox="1">
            <a:spLocks noChangeArrowheads="1"/>
          </p:cNvSpPr>
          <p:nvPr/>
        </p:nvSpPr>
        <p:spPr bwMode="auto">
          <a:xfrm rot="1435637">
            <a:off x="5648325" y="2659063"/>
            <a:ext cx="1219200" cy="307975"/>
          </a:xfrm>
          <a:prstGeom prst="rect">
            <a:avLst/>
          </a:prstGeom>
          <a:noFill/>
          <a:ln w="9525">
            <a:noFill/>
            <a:miter lim="800000"/>
            <a:headEnd/>
            <a:tailEnd/>
          </a:ln>
        </p:spPr>
        <p:txBody>
          <a:bodyPr>
            <a:spAutoFit/>
          </a:bodyPr>
          <a:lstStyle/>
          <a:p>
            <a:r>
              <a:rPr lang="en-US" sz="1400">
                <a:latin typeface="Constantia" pitchFamily="18" charset="0"/>
              </a:rPr>
              <a:t>Jesus is Lord.</a:t>
            </a:r>
          </a:p>
        </p:txBody>
      </p:sp>
      <p:sp>
        <p:nvSpPr>
          <p:cNvPr id="10" name="Cloud Callout 9"/>
          <p:cNvSpPr/>
          <p:nvPr/>
        </p:nvSpPr>
        <p:spPr>
          <a:xfrm>
            <a:off x="6934200" y="1752600"/>
            <a:ext cx="1905000" cy="841375"/>
          </a:xfrm>
          <a:prstGeom prst="cloudCallout">
            <a:avLst>
              <a:gd name="adj1" fmla="val -29362"/>
              <a:gd name="adj2" fmla="val 72234"/>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2" name="TextBox 10"/>
          <p:cNvSpPr txBox="1">
            <a:spLocks noChangeArrowheads="1"/>
          </p:cNvSpPr>
          <p:nvPr/>
        </p:nvSpPr>
        <p:spPr bwMode="auto">
          <a:xfrm>
            <a:off x="7162800" y="1828800"/>
            <a:ext cx="1371600" cy="738188"/>
          </a:xfrm>
          <a:prstGeom prst="rect">
            <a:avLst/>
          </a:prstGeom>
          <a:noFill/>
          <a:ln w="9525">
            <a:noFill/>
            <a:miter lim="800000"/>
            <a:headEnd/>
            <a:tailEnd/>
          </a:ln>
        </p:spPr>
        <p:txBody>
          <a:bodyPr>
            <a:spAutoFit/>
          </a:bodyPr>
          <a:lstStyle/>
          <a:p>
            <a:pPr algn="ctr"/>
            <a:r>
              <a:rPr lang="en-US" sz="1400">
                <a:latin typeface="Constantia" pitchFamily="18" charset="0"/>
              </a:rPr>
              <a:t>God raised Jesus from the dead.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3400" y="304800"/>
            <a:ext cx="8229600" cy="895350"/>
          </a:xfrm>
        </p:spPr>
        <p:txBody>
          <a:bodyPr/>
          <a:lstStyle/>
          <a:p>
            <a:r>
              <a:rPr lang="en-US" smtClean="0"/>
              <a:t>Faith Alone is Enough</a:t>
            </a:r>
          </a:p>
        </p:txBody>
      </p:sp>
      <p:sp>
        <p:nvSpPr>
          <p:cNvPr id="20483" name="Content Placeholder 2"/>
          <p:cNvSpPr>
            <a:spLocks noGrp="1"/>
          </p:cNvSpPr>
          <p:nvPr>
            <p:ph idx="1"/>
          </p:nvPr>
        </p:nvSpPr>
        <p:spPr>
          <a:xfrm>
            <a:off x="76200" y="2209800"/>
            <a:ext cx="8915400" cy="3200400"/>
          </a:xfrm>
        </p:spPr>
        <p:txBody>
          <a:bodyPr>
            <a:normAutofit lnSpcReduction="10000"/>
          </a:bodyPr>
          <a:lstStyle/>
          <a:p>
            <a:r>
              <a:rPr lang="en-US" dirty="0" smtClean="0"/>
              <a:t>Some verses are quite clear that we are saved by faith alone.</a:t>
            </a:r>
          </a:p>
          <a:p>
            <a:pPr lvl="1"/>
            <a:r>
              <a:rPr lang="en-US" sz="2600" dirty="0" smtClean="0"/>
              <a:t>Gal. 2:16: “…a man is </a:t>
            </a:r>
            <a:r>
              <a:rPr lang="en-US" sz="2600" b="1" dirty="0" smtClean="0"/>
              <a:t>not justified by the works of the law</a:t>
            </a:r>
            <a:r>
              <a:rPr lang="en-US" sz="2600" dirty="0" smtClean="0"/>
              <a:t>, but by the faith of Jesus Christ...</a:t>
            </a:r>
            <a:r>
              <a:rPr lang="en-US" sz="2600" b="1" dirty="0" smtClean="0"/>
              <a:t>not by the works of the law</a:t>
            </a:r>
            <a:r>
              <a:rPr lang="en-US" sz="2600" dirty="0" smtClean="0"/>
              <a:t>: for by the works of the law shall no flesh be justified"</a:t>
            </a:r>
          </a:p>
          <a:p>
            <a:pPr lvl="1"/>
            <a:r>
              <a:rPr lang="en-US" sz="2600" b="1" dirty="0" smtClean="0"/>
              <a:t>Romans 3:20: "a man is justified by faith </a:t>
            </a:r>
            <a:r>
              <a:rPr lang="en-US" sz="2600" b="1" u="sng" dirty="0" smtClean="0"/>
              <a:t>without the deeds of the law.</a:t>
            </a:r>
            <a:r>
              <a:rPr lang="en-US" sz="2600" b="1" dirty="0" smtClean="0"/>
              <a:t>"</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33400" y="304800"/>
            <a:ext cx="8229600" cy="895350"/>
          </a:xfrm>
        </p:spPr>
        <p:txBody>
          <a:bodyPr/>
          <a:lstStyle/>
          <a:p>
            <a:r>
              <a:rPr lang="en-US" smtClean="0"/>
              <a:t>Faith Alone is Not Enough</a:t>
            </a:r>
          </a:p>
        </p:txBody>
      </p:sp>
      <p:sp>
        <p:nvSpPr>
          <p:cNvPr id="3" name="Content Placeholder 2"/>
          <p:cNvSpPr>
            <a:spLocks noGrp="1"/>
          </p:cNvSpPr>
          <p:nvPr>
            <p:ph idx="1"/>
          </p:nvPr>
        </p:nvSpPr>
        <p:spPr>
          <a:xfrm>
            <a:off x="304800" y="1219200"/>
            <a:ext cx="7543800" cy="5257800"/>
          </a:xfrm>
        </p:spPr>
        <p:txBody>
          <a:bodyPr>
            <a:noAutofit/>
          </a:bodyPr>
          <a:lstStyle/>
          <a:p>
            <a:pPr marL="274320" indent="-274320" fontAlgn="auto">
              <a:spcAft>
                <a:spcPts val="0"/>
              </a:spcAft>
              <a:buClr>
                <a:schemeClr val="accent3"/>
              </a:buClr>
              <a:buFont typeface="Wingdings 2"/>
              <a:buChar char=""/>
              <a:defRPr/>
            </a:pPr>
            <a:r>
              <a:rPr lang="en-US" sz="2800" dirty="0" smtClean="0"/>
              <a:t>But</a:t>
            </a:r>
            <a:r>
              <a:rPr lang="en-US" sz="2800" dirty="0" smtClean="0"/>
              <a:t> the New Testament also says we </a:t>
            </a:r>
            <a:r>
              <a:rPr lang="en-US" sz="2800" dirty="0" smtClean="0"/>
              <a:t>are NOT saved by faith alone.</a:t>
            </a:r>
          </a:p>
          <a:p>
            <a:pPr marL="246063" lvl="1" indent="-246063" fontAlgn="auto">
              <a:spcAft>
                <a:spcPts val="0"/>
              </a:spcAft>
              <a:buFont typeface="Wingdings 2"/>
              <a:buChar char=""/>
              <a:defRPr/>
            </a:pPr>
            <a:r>
              <a:rPr lang="en-US" sz="2400" dirty="0" smtClean="0"/>
              <a:t>In Matthew 7:21, Jesus says: "Not everyone that </a:t>
            </a:r>
            <a:r>
              <a:rPr lang="en-US" sz="2400" dirty="0" err="1" smtClean="0"/>
              <a:t>saith</a:t>
            </a:r>
            <a:r>
              <a:rPr lang="en-US" sz="2400" dirty="0" smtClean="0"/>
              <a:t> unto me Lord, Lord, shall enter into the kingdom of heaven; but </a:t>
            </a:r>
            <a:r>
              <a:rPr lang="en-US" sz="2400" b="1" dirty="0" smtClean="0"/>
              <a:t>he that doeth the will of my Father which is in heaven."</a:t>
            </a:r>
          </a:p>
          <a:p>
            <a:pPr marL="246063" lvl="1" indent="-246063" fontAlgn="auto">
              <a:spcAft>
                <a:spcPts val="0"/>
              </a:spcAft>
              <a:buFont typeface="Wingdings 2"/>
              <a:buChar char=""/>
              <a:defRPr/>
            </a:pPr>
            <a:r>
              <a:rPr lang="en-US" sz="2400" dirty="0" smtClean="0"/>
              <a:t>James 2:17: </a:t>
            </a:r>
            <a:r>
              <a:rPr lang="en-US" sz="2400" b="1" dirty="0" smtClean="0"/>
              <a:t>"faith by itself, if it not accompanied by action, is dead."</a:t>
            </a:r>
          </a:p>
          <a:p>
            <a:pPr marL="246063" lvl="1" indent="-246063" fontAlgn="auto">
              <a:spcAft>
                <a:spcPts val="0"/>
              </a:spcAft>
              <a:buFont typeface="Wingdings 2"/>
              <a:buChar char=""/>
              <a:defRPr/>
            </a:pPr>
            <a:r>
              <a:rPr lang="en-US" sz="2400" dirty="0" smtClean="0"/>
              <a:t>James 2:20: </a:t>
            </a:r>
            <a:r>
              <a:rPr lang="en-US" sz="2400" b="1" dirty="0" smtClean="0"/>
              <a:t>"faith without deeds is useless." </a:t>
            </a:r>
          </a:p>
          <a:p>
            <a:pPr marL="246063" lvl="1" indent="-246063" fontAlgn="auto">
              <a:spcAft>
                <a:spcPts val="0"/>
              </a:spcAft>
              <a:buFont typeface="Wingdings 2"/>
              <a:buChar char=""/>
              <a:defRPr/>
            </a:pPr>
            <a:r>
              <a:rPr lang="en-US" sz="2400" b="1" dirty="0" smtClean="0">
                <a:solidFill>
                  <a:srgbClr val="FF0000"/>
                </a:solidFill>
              </a:rPr>
              <a:t>James 2:24: "You see that a person is justified by what he does and not by faith alone.”  </a:t>
            </a:r>
          </a:p>
          <a:p>
            <a:pPr marL="246063" lvl="1" indent="-246063" fontAlgn="auto">
              <a:spcAft>
                <a:spcPts val="0"/>
              </a:spcAft>
              <a:buFont typeface="Wingdings 2"/>
              <a:buChar char=""/>
              <a:defRPr/>
            </a:pPr>
            <a:r>
              <a:rPr lang="en-US" sz="2400" dirty="0" smtClean="0"/>
              <a:t>Romans 2:13: "not the hearers of the law are just before God, but </a:t>
            </a:r>
            <a:r>
              <a:rPr lang="en-US" sz="2400" b="1" dirty="0" smtClean="0"/>
              <a:t>the doers of the law shall be justified</a:t>
            </a:r>
            <a:r>
              <a:rPr lang="en-US" sz="2400" dirty="0" smtClean="0"/>
              <a:t>.” </a:t>
            </a:r>
            <a:endParaRPr lang="en-US" sz="2400" dirty="0"/>
          </a:p>
        </p:txBody>
      </p:sp>
      <p:pic>
        <p:nvPicPr>
          <p:cNvPr id="1026" name="Picture 2" descr="C:\Users\dkrueger\AppData\Local\Microsoft\Windows\Temporary Internet Files\Content.IE5\23QV7Q9B\MC9002817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001000" y="3200400"/>
            <a:ext cx="853347"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304800"/>
            <a:ext cx="8229600" cy="895350"/>
          </a:xfrm>
        </p:spPr>
        <p:txBody>
          <a:bodyPr/>
          <a:lstStyle/>
          <a:p>
            <a:r>
              <a:rPr lang="en-US" smtClean="0"/>
              <a:t>What About Women?</a:t>
            </a:r>
          </a:p>
        </p:txBody>
      </p:sp>
      <p:sp>
        <p:nvSpPr>
          <p:cNvPr id="3" name="Content Placeholder 2"/>
          <p:cNvSpPr>
            <a:spLocks noGrp="1"/>
          </p:cNvSpPr>
          <p:nvPr>
            <p:ph idx="1"/>
          </p:nvPr>
        </p:nvSpPr>
        <p:spPr>
          <a:xfrm>
            <a:off x="228600" y="1066800"/>
            <a:ext cx="6553200" cy="5562600"/>
          </a:xfrm>
        </p:spPr>
        <p:txBody>
          <a:bodyPr>
            <a:normAutofit fontScale="85000" lnSpcReduction="20000"/>
          </a:bodyPr>
          <a:lstStyle/>
          <a:p>
            <a:pPr marL="274320" indent="-274320" fontAlgn="auto">
              <a:spcAft>
                <a:spcPts val="0"/>
              </a:spcAft>
              <a:buClr>
                <a:schemeClr val="accent3"/>
              </a:buClr>
              <a:buFont typeface="Wingdings 2"/>
              <a:buChar char=""/>
              <a:defRPr/>
            </a:pPr>
            <a:r>
              <a:rPr lang="en-US" b="1" dirty="0" smtClean="0"/>
              <a:t>1 Tim. 2:15: “…women will be saved through childbearing—</a:t>
            </a:r>
          </a:p>
          <a:p>
            <a:pPr marL="274320" indent="-274320" fontAlgn="auto">
              <a:spcAft>
                <a:spcPts val="0"/>
              </a:spcAft>
              <a:buClr>
                <a:schemeClr val="accent3"/>
              </a:buClr>
              <a:buFont typeface="Wingdings 2"/>
              <a:buChar char=""/>
              <a:defRPr/>
            </a:pPr>
            <a:r>
              <a:rPr lang="en-US" sz="3800" b="1" dirty="0" smtClean="0"/>
              <a:t>…</a:t>
            </a:r>
            <a:r>
              <a:rPr lang="en-US" sz="3800" b="1" dirty="0" smtClean="0">
                <a:solidFill>
                  <a:srgbClr val="FF0000"/>
                </a:solidFill>
              </a:rPr>
              <a:t>if they continue in faith, love and holiness with propriety.” </a:t>
            </a:r>
          </a:p>
          <a:p>
            <a:pPr marL="274320" indent="-274320" fontAlgn="auto">
              <a:spcAft>
                <a:spcPts val="0"/>
              </a:spcAft>
              <a:buClr>
                <a:schemeClr val="accent3"/>
              </a:buClr>
              <a:buFont typeface="Wingdings 2"/>
              <a:buChar char=""/>
              <a:defRPr/>
            </a:pPr>
            <a:r>
              <a:rPr lang="en-US" dirty="0" smtClean="0"/>
              <a:t>So a woman must </a:t>
            </a:r>
            <a:r>
              <a:rPr lang="en-US" i="1" dirty="0" smtClean="0"/>
              <a:t>not only </a:t>
            </a:r>
            <a:r>
              <a:rPr lang="en-US" dirty="0" smtClean="0"/>
              <a:t>have faith, she must conduct herself well, with love and holiness, and she must bear a child in order to be saved. </a:t>
            </a:r>
          </a:p>
          <a:p>
            <a:pPr marL="274320" indent="-274320" fontAlgn="auto">
              <a:spcAft>
                <a:spcPts val="0"/>
              </a:spcAft>
              <a:buClr>
                <a:schemeClr val="accent3"/>
              </a:buClr>
              <a:buFont typeface="Wingdings 2"/>
              <a:buChar char=""/>
              <a:defRPr/>
            </a:pPr>
            <a:r>
              <a:rPr lang="en-US" dirty="0" smtClean="0"/>
              <a:t>Childbirth a </a:t>
            </a:r>
            <a:r>
              <a:rPr lang="en-US" u="sng" dirty="0" smtClean="0"/>
              <a:t>necessary condition</a:t>
            </a:r>
            <a:r>
              <a:rPr lang="en-US" dirty="0" smtClean="0"/>
              <a:t> for a woman to be saved. Together, these four qualities are sufficient conditions. </a:t>
            </a:r>
          </a:p>
          <a:p>
            <a:pPr marL="274320" indent="-274320" fontAlgn="auto">
              <a:spcAft>
                <a:spcPts val="0"/>
              </a:spcAft>
              <a:buClr>
                <a:schemeClr val="accent3"/>
              </a:buClr>
              <a:buFont typeface="Wingdings 2"/>
              <a:buChar char=""/>
              <a:defRPr/>
            </a:pPr>
            <a:r>
              <a:rPr lang="en-US" dirty="0" smtClean="0"/>
              <a:t>And baptism for women? Not required. </a:t>
            </a:r>
          </a:p>
          <a:p>
            <a:pPr marL="274320" indent="-274320" fontAlgn="auto">
              <a:spcAft>
                <a:spcPts val="0"/>
              </a:spcAft>
              <a:buClr>
                <a:schemeClr val="accent3"/>
              </a:buClr>
              <a:buFont typeface="Wingdings 2"/>
              <a:buChar char=""/>
              <a:defRPr/>
            </a:pPr>
            <a:r>
              <a:rPr lang="en-US" dirty="0" smtClean="0"/>
              <a:t>Doing “works”? Is that part of “holiness”? Not explained.</a:t>
            </a:r>
            <a:endParaRPr lang="en-US" dirty="0"/>
          </a:p>
        </p:txBody>
      </p:sp>
      <p:pic>
        <p:nvPicPr>
          <p:cNvPr id="7170" name="Picture 2" descr="C:\Users\Doug\AppData\Local\Microsoft\Windows\Temporary Internet Files\Content.IE5\OHCVKUFB\MCj04137020000[1].wmf"/>
          <p:cNvPicPr>
            <a:picLocks noChangeAspect="1" noChangeArrowheads="1"/>
          </p:cNvPicPr>
          <p:nvPr/>
        </p:nvPicPr>
        <p:blipFill>
          <a:blip r:embed="rId2" cstate="print"/>
          <a:srcRect/>
          <a:stretch>
            <a:fillRect/>
          </a:stretch>
        </p:blipFill>
        <p:spPr bwMode="auto">
          <a:xfrm>
            <a:off x="7315199" y="2072481"/>
            <a:ext cx="1406525" cy="1493838"/>
          </a:xfrm>
          <a:prstGeom prst="rect">
            <a:avLst/>
          </a:prstGeom>
          <a:noFill/>
          <a:ln w="9525">
            <a:noFill/>
            <a:miter lim="800000"/>
            <a:headEnd/>
            <a:tailEnd/>
          </a:ln>
        </p:spPr>
      </p:pic>
      <p:sp>
        <p:nvSpPr>
          <p:cNvPr id="2" name="TextBox 1"/>
          <p:cNvSpPr txBox="1"/>
          <p:nvPr/>
        </p:nvSpPr>
        <p:spPr>
          <a:xfrm>
            <a:off x="6781800" y="3733800"/>
            <a:ext cx="2209800" cy="2677656"/>
          </a:xfrm>
          <a:prstGeom prst="rect">
            <a:avLst/>
          </a:prstGeom>
          <a:noFill/>
        </p:spPr>
        <p:txBody>
          <a:bodyPr wrap="square" rtlCol="0">
            <a:spAutoFit/>
          </a:bodyPr>
          <a:lstStyle/>
          <a:p>
            <a:pPr algn="ctr"/>
            <a:r>
              <a:rPr lang="en-US" sz="2400" dirty="0" smtClean="0"/>
              <a:t>The Bible is all over the place, contradicting itself regarding the requirements for salvation.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iterate type="wd">
                                    <p:tmPct val="2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iterate type="wd">
                                    <p:tmPct val="25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par>
                          <p:cTn id="19" fill="hold">
                            <p:stCondLst>
                              <p:cond delay="4000"/>
                            </p:stCondLst>
                            <p:childTnLst>
                              <p:par>
                                <p:cTn id="20" presetID="2" presetClass="entr" presetSubtype="1" fill="hold" nodeType="afterEffect">
                                  <p:stCondLst>
                                    <p:cond delay="0"/>
                                  </p:stCondLst>
                                  <p:childTnLst>
                                    <p:set>
                                      <p:cBhvr>
                                        <p:cTn id="21" dur="1" fill="hold">
                                          <p:stCondLst>
                                            <p:cond delay="0"/>
                                          </p:stCondLst>
                                        </p:cTn>
                                        <p:tgtEl>
                                          <p:spTgt spid="7170"/>
                                        </p:tgtEl>
                                        <p:attrNameLst>
                                          <p:attrName>style.visibility</p:attrName>
                                        </p:attrNameLst>
                                      </p:cBhvr>
                                      <p:to>
                                        <p:strVal val="visible"/>
                                      </p:to>
                                    </p:set>
                                    <p:anim calcmode="lin" valueType="num">
                                      <p:cBhvr additive="base">
                                        <p:cTn id="22" dur="500" fill="hold"/>
                                        <p:tgtEl>
                                          <p:spTgt spid="7170"/>
                                        </p:tgtEl>
                                        <p:attrNameLst>
                                          <p:attrName>ppt_x</p:attrName>
                                        </p:attrNameLst>
                                      </p:cBhvr>
                                      <p:tavLst>
                                        <p:tav tm="0">
                                          <p:val>
                                            <p:strVal val="#ppt_x"/>
                                          </p:val>
                                        </p:tav>
                                        <p:tav tm="100000">
                                          <p:val>
                                            <p:strVal val="#ppt_x"/>
                                          </p:val>
                                        </p:tav>
                                      </p:tavLst>
                                    </p:anim>
                                    <p:anim calcmode="lin" valueType="num">
                                      <p:cBhvr additive="base">
                                        <p:cTn id="23" dur="500" fill="hold"/>
                                        <p:tgtEl>
                                          <p:spTgt spid="7170"/>
                                        </p:tgtEl>
                                        <p:attrNameLst>
                                          <p:attrName>ppt_y</p:attrName>
                                        </p:attrNameLst>
                                      </p:cBhvr>
                                      <p:tavLst>
                                        <p:tav tm="0">
                                          <p:val>
                                            <p:strVal val="0-#ppt_h/2"/>
                                          </p:val>
                                        </p:tav>
                                        <p:tav tm="100000">
                                          <p:val>
                                            <p:strVal val="#ppt_y"/>
                                          </p:val>
                                        </p:tav>
                                      </p:tavLst>
                                    </p:anim>
                                  </p:childTnLst>
                                </p:cTn>
                              </p:par>
                            </p:childTnLst>
                          </p:cTn>
                        </p:par>
                        <p:par>
                          <p:cTn id="24" fill="hold">
                            <p:stCondLst>
                              <p:cond delay="4500"/>
                            </p:stCondLst>
                            <p:childTnLst>
                              <p:par>
                                <p:cTn id="25" presetID="48" presetClass="entr" presetSubtype="0" accel="5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3">
                                            <p:txEl>
                                              <p:pRg st="2" end="2"/>
                                            </p:txEl>
                                          </p:spTgt>
                                        </p:tgtEl>
                                      </p:cBhvr>
                                    </p:animEffect>
                                  </p:childTnLst>
                                </p:cTn>
                              </p:par>
                            </p:childTnLst>
                          </p:cTn>
                        </p:par>
                        <p:par>
                          <p:cTn id="31" fill="hold">
                            <p:stCondLst>
                              <p:cond delay="5500"/>
                            </p:stCondLst>
                            <p:childTnLst>
                              <p:par>
                                <p:cTn id="32" presetID="48" presetClass="entr" presetSubtype="0" accel="5000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8" presetClass="entr" presetSubtype="0" accel="5000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3"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5" dur="1000"/>
                                        <p:tgtEl>
                                          <p:spTgt spid="3">
                                            <p:txEl>
                                              <p:pRg st="4" end="4"/>
                                            </p:txEl>
                                          </p:spTgt>
                                        </p:tgtEl>
                                      </p:cBhvr>
                                    </p:animEffect>
                                  </p:childTnLst>
                                </p:cTn>
                              </p:par>
                            </p:childTnLst>
                          </p:cTn>
                        </p:par>
                        <p:par>
                          <p:cTn id="46" fill="hold">
                            <p:stCondLst>
                              <p:cond delay="1000"/>
                            </p:stCondLst>
                            <p:childTnLst>
                              <p:par>
                                <p:cTn id="47" presetID="48" presetClass="entr" presetSubtype="0" accel="50000" fill="hold" grpId="0"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0"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381000" y="1371600"/>
            <a:ext cx="5715000" cy="4911725"/>
          </a:xfrm>
        </p:spPr>
        <p:txBody>
          <a:bodyPr>
            <a:normAutofit lnSpcReduction="10000"/>
          </a:bodyPr>
          <a:lstStyle/>
          <a:p>
            <a:r>
              <a:rPr lang="en-US" sz="2800" dirty="0"/>
              <a:t>Mark 10:9-12: “What therefore God hath joined together, let not man put asunder…Whosoever shall put away his wife, and marry another, </a:t>
            </a:r>
            <a:r>
              <a:rPr lang="en-US" sz="2800" dirty="0" err="1" smtClean="0"/>
              <a:t>committeth</a:t>
            </a:r>
            <a:r>
              <a:rPr lang="en-US" sz="2800" dirty="0" smtClean="0"/>
              <a:t> </a:t>
            </a:r>
            <a:r>
              <a:rPr lang="en-US" sz="2800" dirty="0"/>
              <a:t>adultery against her. And if a woman shall put away her husband, and be married to another, she </a:t>
            </a:r>
            <a:r>
              <a:rPr lang="en-US" sz="2800" dirty="0" err="1" smtClean="0"/>
              <a:t>committeth</a:t>
            </a:r>
            <a:r>
              <a:rPr lang="en-US" sz="2800" dirty="0" smtClean="0"/>
              <a:t> </a:t>
            </a:r>
            <a:r>
              <a:rPr lang="en-US" sz="2800" dirty="0"/>
              <a:t>adultery.”  Luke 16:18 reiterates this rule.</a:t>
            </a:r>
          </a:p>
          <a:p>
            <a:r>
              <a:rPr lang="en-US" sz="2800" dirty="0"/>
              <a:t>So you cannot divorce.  This is why the Catholic Church doesn’t allow divorce, only annulment.</a:t>
            </a:r>
            <a:r>
              <a:rPr lang="en-US" sz="2400" dirty="0"/>
              <a:t> </a:t>
            </a:r>
          </a:p>
        </p:txBody>
      </p:sp>
      <p:sp>
        <p:nvSpPr>
          <p:cNvPr id="5" name="Title 1"/>
          <p:cNvSpPr>
            <a:spLocks noGrp="1"/>
          </p:cNvSpPr>
          <p:nvPr>
            <p:ph type="title"/>
          </p:nvPr>
        </p:nvSpPr>
        <p:spPr>
          <a:xfrm>
            <a:off x="457200" y="274638"/>
            <a:ext cx="8229600" cy="1143000"/>
          </a:xfrm>
        </p:spPr>
        <p:txBody>
          <a:bodyPr>
            <a:normAutofit/>
          </a:bodyPr>
          <a:lstStyle/>
          <a:p>
            <a:r>
              <a:rPr lang="en-US" dirty="0" smtClean="0"/>
              <a:t>3. Can You Divorce and Remarry?</a:t>
            </a:r>
            <a:endParaRPr lang="en-US" dirty="0"/>
          </a:p>
        </p:txBody>
      </p:sp>
      <p:pic>
        <p:nvPicPr>
          <p:cNvPr id="2050" name="Picture 2" descr="C:\Users\dkrueger\AppData\Local\Microsoft\Windows\Temporary Internet Files\Content.IE5\71CXKAGV\MP90044842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2895600"/>
            <a:ext cx="2514600" cy="16833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295400" y="381000"/>
            <a:ext cx="6705600" cy="990600"/>
          </a:xfrm>
        </p:spPr>
        <p:txBody>
          <a:bodyPr>
            <a:normAutofit/>
          </a:bodyPr>
          <a:lstStyle/>
          <a:p>
            <a:r>
              <a:rPr lang="en-US" sz="4000" dirty="0" smtClean="0"/>
              <a:t>Yes, You Can</a:t>
            </a:r>
            <a:r>
              <a:rPr lang="en-US" sz="4000" dirty="0" smtClean="0"/>
              <a:t> Divorce</a:t>
            </a:r>
            <a:endParaRPr lang="en-US" sz="4000" dirty="0"/>
          </a:p>
        </p:txBody>
      </p:sp>
      <p:sp>
        <p:nvSpPr>
          <p:cNvPr id="82947" name="Rectangle 3"/>
          <p:cNvSpPr>
            <a:spLocks noGrp="1" noChangeArrowheads="1"/>
          </p:cNvSpPr>
          <p:nvPr>
            <p:ph type="body" idx="1"/>
          </p:nvPr>
        </p:nvSpPr>
        <p:spPr>
          <a:xfrm>
            <a:off x="533400" y="1447800"/>
            <a:ext cx="8077200" cy="5029200"/>
          </a:xfrm>
        </p:spPr>
        <p:txBody>
          <a:bodyPr>
            <a:normAutofit/>
          </a:bodyPr>
          <a:lstStyle/>
          <a:p>
            <a:r>
              <a:rPr lang="en-US" dirty="0"/>
              <a:t>Other Christian denominations cite Matthew 19:9 to allow divorce: </a:t>
            </a:r>
            <a:endParaRPr lang="en-US" dirty="0" smtClean="0"/>
          </a:p>
          <a:p>
            <a:pPr lvl="1"/>
            <a:r>
              <a:rPr lang="en-US" dirty="0" smtClean="0"/>
              <a:t>“</a:t>
            </a:r>
            <a:r>
              <a:rPr lang="en-US" dirty="0"/>
              <a:t>And I say unto you, Whosoever shall put away his wife, </a:t>
            </a:r>
            <a:r>
              <a:rPr lang="en-US" u="sng" dirty="0"/>
              <a:t>except it be for fornication,</a:t>
            </a:r>
            <a:r>
              <a:rPr lang="en-US" dirty="0"/>
              <a:t> and shall marry another, </a:t>
            </a:r>
            <a:r>
              <a:rPr lang="en-US" dirty="0" err="1"/>
              <a:t>committeth</a:t>
            </a:r>
            <a:r>
              <a:rPr lang="en-US" dirty="0"/>
              <a:t> adultery; and whoso </a:t>
            </a:r>
            <a:r>
              <a:rPr lang="en-US" dirty="0" err="1"/>
              <a:t>marrieth</a:t>
            </a:r>
            <a:r>
              <a:rPr lang="en-US" dirty="0"/>
              <a:t> her which is put away doth commit adultery.” </a:t>
            </a:r>
            <a:endParaRPr lang="en-US" dirty="0" smtClean="0"/>
          </a:p>
          <a:p>
            <a:r>
              <a:rPr lang="en-US" dirty="0" smtClean="0"/>
              <a:t>So </a:t>
            </a:r>
            <a:r>
              <a:rPr lang="en-US" dirty="0"/>
              <a:t>divorce is permitted, </a:t>
            </a:r>
            <a:r>
              <a:rPr lang="en-US" dirty="0" smtClean="0"/>
              <a:t>apparently, if the cause is “fornication.”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411162"/>
            <a:ext cx="8229600" cy="655638"/>
          </a:xfrm>
        </p:spPr>
        <p:txBody>
          <a:bodyPr/>
          <a:lstStyle/>
          <a:p>
            <a:r>
              <a:rPr lang="en-US" sz="3600" dirty="0" smtClean="0"/>
              <a:t>Yet Another View</a:t>
            </a:r>
            <a:endParaRPr lang="en-US" sz="3600" dirty="0"/>
          </a:p>
        </p:txBody>
      </p:sp>
      <p:sp>
        <p:nvSpPr>
          <p:cNvPr id="83971" name="Rectangle 3"/>
          <p:cNvSpPr>
            <a:spLocks noGrp="1" noChangeArrowheads="1"/>
          </p:cNvSpPr>
          <p:nvPr>
            <p:ph type="body" idx="1"/>
          </p:nvPr>
        </p:nvSpPr>
        <p:spPr>
          <a:xfrm>
            <a:off x="381000" y="1447800"/>
            <a:ext cx="8382000" cy="5105400"/>
          </a:xfrm>
        </p:spPr>
        <p:txBody>
          <a:bodyPr/>
          <a:lstStyle/>
          <a:p>
            <a:pPr>
              <a:lnSpc>
                <a:spcPct val="90000"/>
              </a:lnSpc>
            </a:pPr>
            <a:r>
              <a:rPr lang="en-US" sz="2800" dirty="0"/>
              <a:t>1 Corinthians 7:10-11: “And unto the married I command, yet not I, but the Lord: Let not the wife depart from her husband: but and if she depart, let her remain unmarried.”  </a:t>
            </a:r>
            <a:endParaRPr lang="en-US" sz="2800" dirty="0" smtClean="0"/>
          </a:p>
          <a:p>
            <a:pPr>
              <a:lnSpc>
                <a:spcPct val="90000"/>
              </a:lnSpc>
            </a:pPr>
            <a:r>
              <a:rPr lang="en-US" sz="2800" dirty="0" smtClean="0"/>
              <a:t>And </a:t>
            </a:r>
            <a:r>
              <a:rPr lang="en-US" sz="2800" dirty="0"/>
              <a:t>Romans 7:2-3: “For the woman which hath an husband is bound by the law to her husband so long as he </a:t>
            </a:r>
            <a:r>
              <a:rPr lang="en-US" sz="2800" dirty="0" err="1"/>
              <a:t>liveth</a:t>
            </a:r>
            <a:r>
              <a:rPr lang="en-US" sz="2800" dirty="0"/>
              <a:t>; but if the husband be dead, she is loosed from the law of her husband. </a:t>
            </a:r>
            <a:r>
              <a:rPr lang="en-US" sz="2800" u="sng" dirty="0"/>
              <a:t>So then if, while her husband </a:t>
            </a:r>
            <a:r>
              <a:rPr lang="en-US" sz="2800" u="sng" dirty="0" err="1"/>
              <a:t>liveth</a:t>
            </a:r>
            <a:r>
              <a:rPr lang="en-US" sz="2800" u="sng" dirty="0"/>
              <a:t>, she be married to another man, she shall be called an adulteress.”</a:t>
            </a:r>
          </a:p>
          <a:p>
            <a:pPr>
              <a:lnSpc>
                <a:spcPct val="90000"/>
              </a:lnSpc>
            </a:pPr>
            <a:r>
              <a:rPr lang="en-US" sz="2800" dirty="0"/>
              <a:t>So divorce </a:t>
            </a:r>
            <a:r>
              <a:rPr lang="en-US" sz="2800" i="1" dirty="0"/>
              <a:t>is</a:t>
            </a:r>
            <a:r>
              <a:rPr lang="en-US" sz="2800" dirty="0"/>
              <a:t> permitted, but not remarriage</a:t>
            </a:r>
            <a:r>
              <a:rPr lang="en-US" sz="2800" dirty="0" smtClean="0"/>
              <a:t>? Until the husband is dead?</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457200"/>
            <a:ext cx="8229600" cy="990600"/>
          </a:xfrm>
        </p:spPr>
        <p:txBody>
          <a:bodyPr>
            <a:normAutofit/>
          </a:bodyPr>
          <a:lstStyle/>
          <a:p>
            <a:r>
              <a:rPr lang="en-US" sz="3600" dirty="0" smtClean="0"/>
              <a:t>Old Testament on Divorce</a:t>
            </a:r>
            <a:endParaRPr lang="en-US" sz="3600" dirty="0"/>
          </a:p>
        </p:txBody>
      </p:sp>
      <p:sp>
        <p:nvSpPr>
          <p:cNvPr id="84995" name="Rectangle 3"/>
          <p:cNvSpPr>
            <a:spLocks noGrp="1" noChangeArrowheads="1"/>
          </p:cNvSpPr>
          <p:nvPr>
            <p:ph type="body" idx="1"/>
          </p:nvPr>
        </p:nvSpPr>
        <p:spPr>
          <a:xfrm>
            <a:off x="152400" y="1447800"/>
            <a:ext cx="8839200" cy="4876800"/>
          </a:xfrm>
        </p:spPr>
        <p:txBody>
          <a:bodyPr>
            <a:normAutofit/>
          </a:bodyPr>
          <a:lstStyle/>
          <a:p>
            <a:pPr>
              <a:lnSpc>
                <a:spcPct val="90000"/>
              </a:lnSpc>
            </a:pPr>
            <a:r>
              <a:rPr lang="en-US" sz="2800" dirty="0"/>
              <a:t>Some </a:t>
            </a:r>
            <a:r>
              <a:rPr lang="en-US" sz="2800" dirty="0" smtClean="0"/>
              <a:t>Christian denominations allow </a:t>
            </a:r>
            <a:r>
              <a:rPr lang="en-US" sz="2800" dirty="0"/>
              <a:t>divorce </a:t>
            </a:r>
            <a:r>
              <a:rPr lang="en-US" sz="2800" u="sng" dirty="0"/>
              <a:t>and</a:t>
            </a:r>
            <a:r>
              <a:rPr lang="en-US" sz="2800" dirty="0"/>
              <a:t> remarriage based on Deuteronomy 24:1-2: </a:t>
            </a:r>
            <a:endParaRPr lang="en-US" sz="2800" dirty="0" smtClean="0"/>
          </a:p>
          <a:p>
            <a:pPr lvl="1">
              <a:lnSpc>
                <a:spcPct val="90000"/>
              </a:lnSpc>
            </a:pPr>
            <a:r>
              <a:rPr lang="en-US" sz="2400" dirty="0" smtClean="0"/>
              <a:t>“</a:t>
            </a:r>
            <a:r>
              <a:rPr lang="en-US" sz="2400" dirty="0"/>
              <a:t>When a man hath taken a wife, and married her, and it come to pass that she find no </a:t>
            </a:r>
            <a:r>
              <a:rPr lang="en-US" sz="2400" dirty="0" err="1"/>
              <a:t>favour</a:t>
            </a:r>
            <a:r>
              <a:rPr lang="en-US" sz="2400" dirty="0"/>
              <a:t> in his eyes, because he hath found some uncleanness in her: then let him write her a bill of divorcement, and give it in her hand, and send her out of his house. And when she is departed out of his house, she may go and be another man's wife.”</a:t>
            </a:r>
          </a:p>
          <a:p>
            <a:pPr>
              <a:lnSpc>
                <a:spcPct val="90000"/>
              </a:lnSpc>
            </a:pPr>
            <a:r>
              <a:rPr lang="en-US" sz="2800" dirty="0"/>
              <a:t>H</a:t>
            </a:r>
            <a:r>
              <a:rPr lang="en-US" sz="2800" dirty="0" smtClean="0"/>
              <a:t>ow </a:t>
            </a:r>
            <a:r>
              <a:rPr lang="en-US" sz="2800" dirty="0"/>
              <a:t>can we know the </a:t>
            </a:r>
            <a:r>
              <a:rPr lang="en-US" sz="2800" dirty="0" smtClean="0"/>
              <a:t>Biblical position on </a:t>
            </a:r>
            <a:r>
              <a:rPr lang="en-US" sz="2800" dirty="0"/>
              <a:t>divorce and remarriage</a:t>
            </a:r>
            <a:r>
              <a:rPr lang="en-US" sz="2800" dirty="0" smtClean="0"/>
              <a:t>?</a:t>
            </a:r>
          </a:p>
          <a:p>
            <a:pPr>
              <a:lnSpc>
                <a:spcPct val="90000"/>
              </a:lnSpc>
            </a:pPr>
            <a:r>
              <a:rPr lang="en-US" sz="2800" dirty="0" smtClean="0"/>
              <a:t>The Bible is hopelessly contradictory about whether one can divorce and remarry.</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Ten Contradictions</a:t>
            </a:r>
            <a:endParaRPr lang="en-US" dirty="0"/>
          </a:p>
        </p:txBody>
      </p:sp>
      <p:sp>
        <p:nvSpPr>
          <p:cNvPr id="3" name="Content Placeholder 2"/>
          <p:cNvSpPr>
            <a:spLocks noGrp="1"/>
          </p:cNvSpPr>
          <p:nvPr>
            <p:ph sz="half" idx="1"/>
          </p:nvPr>
        </p:nvSpPr>
        <p:spPr/>
        <p:txBody>
          <a:bodyPr/>
          <a:lstStyle/>
          <a:p>
            <a:pPr marL="514350" indent="-514350">
              <a:buFont typeface="+mj-lt"/>
              <a:buAutoNum type="arabicPeriod"/>
            </a:pPr>
            <a:r>
              <a:rPr lang="en-US" dirty="0" smtClean="0"/>
              <a:t>Jesus Lied to the High Priest</a:t>
            </a:r>
          </a:p>
          <a:p>
            <a:pPr marL="514350" indent="-514350">
              <a:buFont typeface="+mj-lt"/>
              <a:buAutoNum type="arabicPeriod"/>
            </a:pPr>
            <a:r>
              <a:rPr lang="en-US" dirty="0" smtClean="0"/>
              <a:t>What Must We Do to be Saved?</a:t>
            </a:r>
          </a:p>
          <a:p>
            <a:pPr marL="514350" indent="-514350">
              <a:buFont typeface="+mj-lt"/>
              <a:buAutoNum type="arabicPeriod"/>
            </a:pPr>
            <a:r>
              <a:rPr lang="en-US" dirty="0" smtClean="0"/>
              <a:t>Can You Divorce and Remarry?</a:t>
            </a:r>
          </a:p>
          <a:p>
            <a:pPr marL="514350" indent="-514350">
              <a:buFont typeface="+mj-lt"/>
              <a:buAutoNum type="arabicPeriod"/>
            </a:pPr>
            <a:r>
              <a:rPr lang="en-US" dirty="0" smtClean="0"/>
              <a:t>God Can’t Count Sons</a:t>
            </a:r>
          </a:p>
          <a:p>
            <a:pPr marL="514350" indent="-514350">
              <a:buFont typeface="+mj-lt"/>
              <a:buAutoNum type="arabicPeriod"/>
            </a:pPr>
            <a:r>
              <a:rPr lang="en-US" dirty="0" smtClean="0"/>
              <a:t>The Mary Magdalene Problem</a:t>
            </a:r>
            <a:endParaRPr lang="en-US" dirty="0"/>
          </a:p>
        </p:txBody>
      </p:sp>
      <p:sp>
        <p:nvSpPr>
          <p:cNvPr id="5" name="Content Placeholder 4"/>
          <p:cNvSpPr>
            <a:spLocks noGrp="1"/>
          </p:cNvSpPr>
          <p:nvPr>
            <p:ph sz="half" idx="2"/>
          </p:nvPr>
        </p:nvSpPr>
        <p:spPr/>
        <p:txBody>
          <a:bodyPr/>
          <a:lstStyle/>
          <a:p>
            <a:pPr marL="514350" indent="-514350">
              <a:buFont typeface="+mj-lt"/>
              <a:buAutoNum type="arabicPeriod" startAt="6"/>
            </a:pPr>
            <a:r>
              <a:rPr lang="en-US" dirty="0" smtClean="0"/>
              <a:t>Will God Always Be There for You?</a:t>
            </a:r>
          </a:p>
          <a:p>
            <a:pPr marL="514350" indent="-514350">
              <a:buFont typeface="+mj-lt"/>
              <a:buAutoNum type="arabicPeriod" startAt="6"/>
            </a:pPr>
            <a:r>
              <a:rPr lang="en-US" dirty="0" smtClean="0"/>
              <a:t>The Josiah Problem</a:t>
            </a:r>
          </a:p>
          <a:p>
            <a:pPr marL="514350" indent="-514350">
              <a:buFont typeface="+mj-lt"/>
              <a:buAutoNum type="arabicPeriod" startAt="6"/>
            </a:pPr>
            <a:r>
              <a:rPr lang="en-US" dirty="0" smtClean="0"/>
              <a:t>David and the Showbread</a:t>
            </a:r>
          </a:p>
          <a:p>
            <a:pPr marL="514350" indent="-514350">
              <a:buFont typeface="+mj-lt"/>
              <a:buAutoNum type="arabicPeriod" startAt="6"/>
            </a:pPr>
            <a:r>
              <a:rPr lang="en-US" dirty="0" smtClean="0"/>
              <a:t>Jesus’ First Conversions</a:t>
            </a:r>
          </a:p>
          <a:p>
            <a:pPr marL="514350" indent="-514350">
              <a:buFont typeface="+mj-lt"/>
              <a:buAutoNum type="arabicPeriod" startAt="6"/>
            </a:pPr>
            <a:r>
              <a:rPr lang="en-US" dirty="0" smtClean="0"/>
              <a:t>Was Jesus God?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marL="514350" indent="-514350"/>
            <a:r>
              <a:rPr lang="en-US" dirty="0" smtClean="0"/>
              <a:t>4. God Can’t Count Sons</a:t>
            </a:r>
            <a:endParaRPr lang="en-US" dirty="0"/>
          </a:p>
        </p:txBody>
      </p:sp>
      <p:sp>
        <p:nvSpPr>
          <p:cNvPr id="3" name="Content Placeholder 2"/>
          <p:cNvSpPr>
            <a:spLocks noGrp="1"/>
          </p:cNvSpPr>
          <p:nvPr>
            <p:ph idx="1"/>
          </p:nvPr>
        </p:nvSpPr>
        <p:spPr>
          <a:xfrm>
            <a:off x="3505200" y="1219200"/>
            <a:ext cx="5181600" cy="5334000"/>
          </a:xfrm>
        </p:spPr>
        <p:txBody>
          <a:bodyPr>
            <a:normAutofit fontScale="92500" lnSpcReduction="10000"/>
          </a:bodyPr>
          <a:lstStyle/>
          <a:p>
            <a:pPr marL="0" indent="0">
              <a:buNone/>
            </a:pPr>
            <a:r>
              <a:rPr lang="en-US" dirty="0"/>
              <a:t>Just when Abraham is about to sacrifice Isaac, he is stopped by </a:t>
            </a:r>
            <a:r>
              <a:rPr lang="en-US" dirty="0" smtClean="0"/>
              <a:t>an angel of the Lord. The angel, speaking for God, </a:t>
            </a:r>
            <a:r>
              <a:rPr lang="en-US" dirty="0"/>
              <a:t>says to him:</a:t>
            </a:r>
            <a:br>
              <a:rPr lang="en-US" dirty="0"/>
            </a:br>
            <a:r>
              <a:rPr lang="en-US" dirty="0"/>
              <a:t/>
            </a:r>
            <a:br>
              <a:rPr lang="en-US" dirty="0"/>
            </a:br>
            <a:r>
              <a:rPr lang="en-US" dirty="0"/>
              <a:t>Genesis </a:t>
            </a:r>
            <a:r>
              <a:rPr lang="en-US" dirty="0" smtClean="0"/>
              <a:t>22:12: </a:t>
            </a:r>
            <a:r>
              <a:rPr lang="en-US" dirty="0"/>
              <a:t>"Do not lay a hand on the boy," he said. "Do not do anything to him. Now I know that you fear God, because </a:t>
            </a:r>
            <a:r>
              <a:rPr lang="en-US" b="1" dirty="0"/>
              <a:t>you have not withheld from me your son, your only son</a:t>
            </a:r>
            <a:r>
              <a:rPr lang="en-US" b="1" dirty="0" smtClean="0"/>
              <a:t>."</a:t>
            </a:r>
            <a:endParaRPr lang="en-US" b="1" dirty="0"/>
          </a:p>
        </p:txBody>
      </p:sp>
      <p:pic>
        <p:nvPicPr>
          <p:cNvPr id="23554" name="Picture 2" descr="https://encrypted-tbn0.gstatic.com/images?q=tbn:ANd9GcTW1hnnrxUK8FfYqWugnRo-Y12oxdK6Qi16Yxyt7v9Bn7Hh4IZ6"/>
          <p:cNvPicPr>
            <a:picLocks noChangeAspect="1" noChangeArrowheads="1"/>
          </p:cNvPicPr>
          <p:nvPr/>
        </p:nvPicPr>
        <p:blipFill>
          <a:blip r:embed="rId2" cstate="print"/>
          <a:srcRect/>
          <a:stretch>
            <a:fillRect/>
          </a:stretch>
        </p:blipFill>
        <p:spPr bwMode="auto">
          <a:xfrm>
            <a:off x="381000" y="2057400"/>
            <a:ext cx="2441751" cy="2560638"/>
          </a:xfrm>
          <a:prstGeom prst="rect">
            <a:avLst/>
          </a:prstGeom>
          <a:noFill/>
        </p:spPr>
      </p:pic>
      <p:sp>
        <p:nvSpPr>
          <p:cNvPr id="4" name="TextBox 3"/>
          <p:cNvSpPr txBox="1"/>
          <p:nvPr/>
        </p:nvSpPr>
        <p:spPr>
          <a:xfrm>
            <a:off x="495299" y="5029200"/>
            <a:ext cx="2213151" cy="1200329"/>
          </a:xfrm>
          <a:prstGeom prst="rect">
            <a:avLst/>
          </a:prstGeom>
          <a:noFill/>
        </p:spPr>
        <p:txBody>
          <a:bodyPr wrap="square" rtlCol="0">
            <a:spAutoFit/>
          </a:bodyPr>
          <a:lstStyle/>
          <a:p>
            <a:r>
              <a:rPr lang="en-US" dirty="0" smtClean="0"/>
              <a:t>“…you have not withheld from me” shows that the angel is speaking for God.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Only Son”?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God refers to Isaac as Abraham's "only son" </a:t>
            </a:r>
            <a:r>
              <a:rPr lang="en-US" b="1" dirty="0" smtClean="0"/>
              <a:t>several times in Genesis </a:t>
            </a:r>
            <a:r>
              <a:rPr lang="en-US" b="1" dirty="0" smtClean="0"/>
              <a:t>chapter 22.</a:t>
            </a:r>
            <a:r>
              <a:rPr lang="en-US" dirty="0" smtClean="0"/>
              <a:t/>
            </a:r>
            <a:br>
              <a:rPr lang="en-US" dirty="0" smtClean="0"/>
            </a:br>
            <a:endParaRPr lang="en-US" dirty="0" smtClean="0"/>
          </a:p>
          <a:p>
            <a:pPr marL="0" indent="0">
              <a:buNone/>
            </a:pPr>
            <a:r>
              <a:rPr lang="en-US" dirty="0" smtClean="0"/>
              <a:t>2 </a:t>
            </a:r>
            <a:r>
              <a:rPr lang="en-US" dirty="0" smtClean="0"/>
              <a:t>Then God said, "Take your son, </a:t>
            </a:r>
            <a:r>
              <a:rPr lang="en-US" b="1" dirty="0" smtClean="0"/>
              <a:t>your only son, Isaac</a:t>
            </a:r>
            <a:r>
              <a:rPr lang="en-US" dirty="0" smtClean="0"/>
              <a:t>, whom you love, and go to the region of </a:t>
            </a:r>
            <a:r>
              <a:rPr lang="en-US" dirty="0" err="1" smtClean="0"/>
              <a:t>Moriah</a:t>
            </a:r>
            <a:r>
              <a:rPr lang="en-US" dirty="0" smtClean="0"/>
              <a:t>. Sacrifice him there as a burnt offering on one of the mountains I will tell you about."</a:t>
            </a:r>
            <a:br>
              <a:rPr lang="en-US" dirty="0" smtClean="0"/>
            </a:br>
            <a:r>
              <a:rPr lang="en-US" dirty="0" smtClean="0"/>
              <a:t/>
            </a:r>
            <a:br>
              <a:rPr lang="en-US" dirty="0" smtClean="0"/>
            </a:br>
            <a:r>
              <a:rPr lang="en-US" dirty="0" smtClean="0"/>
              <a:t>12 "Do not lay a hand on the boy," he said. "Do not do anything to him. Now I know that you fear God, because you have not withheld from me </a:t>
            </a:r>
            <a:r>
              <a:rPr lang="en-US" b="1" dirty="0" smtClean="0"/>
              <a:t>your son, your only son</a:t>
            </a:r>
            <a:r>
              <a:rPr lang="en-US" dirty="0" smtClean="0"/>
              <a:t>.“</a:t>
            </a:r>
          </a:p>
          <a:p>
            <a:pPr marL="0" indent="0">
              <a:buNone/>
            </a:pPr>
            <a:endParaRPr lang="en-US" dirty="0"/>
          </a:p>
          <a:p>
            <a:pPr marL="0" indent="0">
              <a:buNone/>
            </a:pPr>
            <a:r>
              <a:rPr lang="en-US" dirty="0" smtClean="0"/>
              <a:t>15 “By </a:t>
            </a:r>
            <a:r>
              <a:rPr lang="en-US" dirty="0"/>
              <a:t>Myself I have sworn, says the </a:t>
            </a:r>
            <a:r>
              <a:rPr lang="en-US" cap="small" dirty="0"/>
              <a:t>Lord</a:t>
            </a:r>
            <a:r>
              <a:rPr lang="en-US" dirty="0"/>
              <a:t>, because you have done this thing, and </a:t>
            </a:r>
            <a:r>
              <a:rPr lang="en-US" b="1" dirty="0"/>
              <a:t>have not withheld your son, your only </a:t>
            </a:r>
            <a:r>
              <a:rPr lang="en-US" b="1" i="1" dirty="0"/>
              <a:t>son</a:t>
            </a:r>
            <a:r>
              <a:rPr lang="en-US" b="1" dirty="0"/>
              <a:t>—</a:t>
            </a:r>
            <a:endParaRPr lang="en-US"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wait a second…</a:t>
            </a:r>
            <a:endParaRPr lang="en-US" dirty="0"/>
          </a:p>
        </p:txBody>
      </p:sp>
      <p:sp>
        <p:nvSpPr>
          <p:cNvPr id="3" name="Content Placeholder 2"/>
          <p:cNvSpPr>
            <a:spLocks noGrp="1"/>
          </p:cNvSpPr>
          <p:nvPr>
            <p:ph idx="1"/>
          </p:nvPr>
        </p:nvSpPr>
        <p:spPr>
          <a:xfrm>
            <a:off x="457200" y="1295400"/>
            <a:ext cx="8382000" cy="5334000"/>
          </a:xfrm>
        </p:spPr>
        <p:txBody>
          <a:bodyPr>
            <a:noAutofit/>
          </a:bodyPr>
          <a:lstStyle/>
          <a:p>
            <a:pPr>
              <a:buSzPct val="110000"/>
            </a:pPr>
            <a:r>
              <a:rPr lang="en-US" sz="2800" b="1" dirty="0" smtClean="0"/>
              <a:t>Note </a:t>
            </a:r>
            <a:r>
              <a:rPr lang="en-US" sz="2800" b="1" dirty="0"/>
              <a:t>Genesis 16, six chapters earlier</a:t>
            </a:r>
            <a:r>
              <a:rPr lang="en-US" sz="2800" b="1" dirty="0" smtClean="0"/>
              <a:t>:</a:t>
            </a:r>
            <a:r>
              <a:rPr lang="en-US" sz="2000" dirty="0"/>
              <a:t/>
            </a:r>
            <a:br>
              <a:rPr lang="en-US" sz="2000" dirty="0"/>
            </a:br>
            <a:r>
              <a:rPr lang="en-US" sz="2000" dirty="0"/>
              <a:t>15 So Hagar bore Abram a son, and Abram gave the name Ishmael to the son she had borne.</a:t>
            </a:r>
            <a:br>
              <a:rPr lang="en-US" sz="2000" dirty="0"/>
            </a:br>
            <a:r>
              <a:rPr lang="en-US" sz="2000" dirty="0"/>
              <a:t>16 Abram was eighty-six years old when Hagar bore him </a:t>
            </a:r>
            <a:r>
              <a:rPr lang="en-US" sz="2000" dirty="0" smtClean="0"/>
              <a:t>Ishmael</a:t>
            </a:r>
            <a:r>
              <a:rPr lang="en-US" sz="2000" dirty="0" smtClean="0"/>
              <a:t>.</a:t>
            </a:r>
          </a:p>
          <a:p>
            <a:pPr marL="0" indent="0">
              <a:buSzPct val="110000"/>
              <a:buNone/>
              <a:tabLst>
                <a:tab pos="339725" algn="l"/>
              </a:tabLst>
            </a:pPr>
            <a:r>
              <a:rPr lang="en-US" sz="2000" dirty="0"/>
              <a:t>	</a:t>
            </a:r>
            <a:r>
              <a:rPr lang="en-US" sz="2000" dirty="0" smtClean="0"/>
              <a:t>[Abram is Abraham, recall.]</a:t>
            </a:r>
            <a:endParaRPr lang="en-US" sz="2000" dirty="0" smtClean="0"/>
          </a:p>
          <a:p>
            <a:pPr>
              <a:buSzPct val="110000"/>
            </a:pPr>
            <a:r>
              <a:rPr lang="en-US" sz="2800" b="1" dirty="0" smtClean="0"/>
              <a:t>Isaac </a:t>
            </a:r>
            <a:r>
              <a:rPr lang="en-US" sz="2800" b="1" dirty="0"/>
              <a:t>was not born until five chapters later, when Ishmael would have been 13 years old. </a:t>
            </a:r>
            <a:r>
              <a:rPr lang="en-US" sz="2800" b="1" dirty="0" smtClean="0"/>
              <a:t>Genesis </a:t>
            </a:r>
            <a:r>
              <a:rPr lang="en-US" sz="2800" b="1" dirty="0"/>
              <a:t>21</a:t>
            </a:r>
            <a:r>
              <a:rPr lang="en-US" sz="2800" b="1" dirty="0" smtClean="0"/>
              <a:t>:</a:t>
            </a:r>
          </a:p>
          <a:p>
            <a:pPr marL="400050" lvl="1" indent="0">
              <a:buSzPct val="110000"/>
              <a:buNone/>
            </a:pPr>
            <a:r>
              <a:rPr lang="en-US" sz="2000" dirty="0" smtClean="0"/>
              <a:t>1 </a:t>
            </a:r>
            <a:r>
              <a:rPr lang="en-US" sz="2000" dirty="0"/>
              <a:t>Now the LORD was gracious to Sarah as he had said, and the LORD did for Sarah what he had promised.</a:t>
            </a:r>
            <a:br>
              <a:rPr lang="en-US" sz="2000" dirty="0"/>
            </a:br>
            <a:r>
              <a:rPr lang="en-US" sz="2000" dirty="0"/>
              <a:t>2 Sarah became pregnant and bore a son to Abraham in his old age, at the very time God had promised him.</a:t>
            </a:r>
            <a:br>
              <a:rPr lang="en-US" sz="2000" dirty="0"/>
            </a:br>
            <a:r>
              <a:rPr lang="en-US" sz="2000" dirty="0"/>
              <a:t>3 Abraham gave the name Isaac to the son Sarah bore </a:t>
            </a:r>
            <a:r>
              <a:rPr lang="en-US" sz="2000" dirty="0" smtClean="0"/>
              <a:t>him.</a:t>
            </a:r>
          </a:p>
          <a:p>
            <a:pPr lvl="1" indent="-342900">
              <a:buSzPct val="110000"/>
              <a:buFont typeface="Arial" pitchFamily="34" charset="0"/>
              <a:buChar char="•"/>
            </a:pPr>
            <a:endParaRPr lang="en-US" sz="2000" dirty="0"/>
          </a:p>
          <a:p>
            <a:pPr>
              <a:buSzPct val="110000"/>
            </a:pPr>
            <a:r>
              <a:rPr lang="en-US" b="1" dirty="0" smtClean="0"/>
              <a:t>So Isaac </a:t>
            </a:r>
            <a:r>
              <a:rPr lang="en-US" b="1" dirty="0" smtClean="0"/>
              <a:t>was </a:t>
            </a:r>
            <a:r>
              <a:rPr lang="en-US" b="1" u="sng" dirty="0" smtClean="0"/>
              <a:t>not</a:t>
            </a:r>
            <a:r>
              <a:rPr lang="en-US" b="1" dirty="0" smtClean="0"/>
              <a:t> Abraham’s only son</a:t>
            </a:r>
            <a:r>
              <a:rPr lang="en-US" b="1" dirty="0" smtClean="0"/>
              <a:t>. Oops…</a:t>
            </a:r>
            <a:endParaRPr lang="en-US"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The Mary Magdalene Problem</a:t>
            </a:r>
            <a:endParaRPr lang="en-US" dirty="0"/>
          </a:p>
        </p:txBody>
      </p:sp>
      <p:sp>
        <p:nvSpPr>
          <p:cNvPr id="3" name="Content Placeholder 2"/>
          <p:cNvSpPr>
            <a:spLocks noGrp="1"/>
          </p:cNvSpPr>
          <p:nvPr>
            <p:ph idx="1"/>
          </p:nvPr>
        </p:nvSpPr>
        <p:spPr/>
        <p:txBody>
          <a:bodyPr>
            <a:normAutofit fontScale="85000" lnSpcReduction="10000"/>
          </a:bodyPr>
          <a:lstStyle/>
          <a:p>
            <a:r>
              <a:rPr lang="en-US" dirty="0"/>
              <a:t>Mary </a:t>
            </a:r>
            <a:r>
              <a:rPr lang="en-US" dirty="0" smtClean="0"/>
              <a:t>Magdalene </a:t>
            </a:r>
            <a:r>
              <a:rPr lang="en-US" dirty="0"/>
              <a:t>in the synoptic gospels </a:t>
            </a:r>
            <a:r>
              <a:rPr lang="en-US" dirty="0" smtClean="0"/>
              <a:t>goes to the tomb of Jesus. (</a:t>
            </a:r>
            <a:r>
              <a:rPr lang="en-US" dirty="0" err="1" smtClean="0"/>
              <a:t>Eg</a:t>
            </a:r>
            <a:r>
              <a:rPr lang="en-US" dirty="0" smtClean="0"/>
              <a:t>., </a:t>
            </a:r>
            <a:r>
              <a:rPr lang="en-US" dirty="0"/>
              <a:t>Matthew 28:1 </a:t>
            </a:r>
            <a:r>
              <a:rPr lang="en-US" dirty="0" smtClean="0"/>
              <a:t>-10)</a:t>
            </a:r>
          </a:p>
          <a:p>
            <a:r>
              <a:rPr lang="en-US" dirty="0" smtClean="0"/>
              <a:t>She sees </a:t>
            </a:r>
            <a:r>
              <a:rPr lang="en-US" dirty="0"/>
              <a:t>an angel or angels at the tomb, heard him or them announce the resurrection of </a:t>
            </a:r>
            <a:r>
              <a:rPr lang="en-US" dirty="0" smtClean="0"/>
              <a:t>Jesus.</a:t>
            </a:r>
          </a:p>
          <a:p>
            <a:r>
              <a:rPr lang="en-US" dirty="0" smtClean="0"/>
              <a:t>She </a:t>
            </a:r>
            <a:r>
              <a:rPr lang="en-US" dirty="0"/>
              <a:t>actually encountered Jesus and worshiped him as she was running from the tomb to tell the disciples what had happened.  </a:t>
            </a:r>
            <a:endParaRPr lang="en-US" dirty="0" smtClean="0"/>
          </a:p>
          <a:p>
            <a:r>
              <a:rPr lang="en-US" dirty="0" smtClean="0"/>
              <a:t>In </a:t>
            </a:r>
            <a:r>
              <a:rPr lang="en-US" dirty="0"/>
              <a:t>John's gospel, however, Mary Magdalene is presented as having found the tomb empty, after which she ran to Peter and the disciple "whom Jesus loved" and </a:t>
            </a:r>
            <a:r>
              <a:rPr lang="en-US" u="sng" dirty="0"/>
              <a:t>told them that the body had been stolen.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Two Incompatible Versions</a:t>
            </a:r>
            <a:endParaRPr lang="en-US" dirty="0"/>
          </a:p>
        </p:txBody>
      </p:sp>
      <p:sp>
        <p:nvSpPr>
          <p:cNvPr id="3" name="Content Placeholder 2"/>
          <p:cNvSpPr>
            <a:spLocks noGrp="1"/>
          </p:cNvSpPr>
          <p:nvPr>
            <p:ph idx="1"/>
          </p:nvPr>
        </p:nvSpPr>
        <p:spPr>
          <a:xfrm>
            <a:off x="152400" y="990600"/>
            <a:ext cx="7315200" cy="5715000"/>
          </a:xfrm>
        </p:spPr>
        <p:txBody>
          <a:bodyPr>
            <a:normAutofit/>
          </a:bodyPr>
          <a:lstStyle/>
          <a:p>
            <a:r>
              <a:rPr lang="en-US" dirty="0"/>
              <a:t>Mary Magdalene and </a:t>
            </a:r>
            <a:r>
              <a:rPr lang="en-US" dirty="0" smtClean="0"/>
              <a:t>another </a:t>
            </a:r>
            <a:r>
              <a:rPr lang="en-US" dirty="0"/>
              <a:t>Mary are the ONLY two women mentioned in Matthew's version</a:t>
            </a:r>
            <a:r>
              <a:rPr lang="en-US" dirty="0" smtClean="0"/>
              <a:t>.</a:t>
            </a:r>
          </a:p>
          <a:p>
            <a:pPr lvl="1"/>
            <a:r>
              <a:rPr lang="en-US" i="1" dirty="0" smtClean="0"/>
              <a:t>Suddenly </a:t>
            </a:r>
            <a:r>
              <a:rPr lang="en-US" i="1" dirty="0"/>
              <a:t>Jesus met </a:t>
            </a:r>
            <a:r>
              <a:rPr lang="en-US" dirty="0"/>
              <a:t>THEM</a:t>
            </a:r>
            <a:r>
              <a:rPr lang="en-US" i="1" dirty="0"/>
              <a:t> and said, "Greetings!" And </a:t>
            </a:r>
            <a:r>
              <a:rPr lang="en-US" dirty="0"/>
              <a:t>THEY</a:t>
            </a:r>
            <a:r>
              <a:rPr lang="en-US" i="1" dirty="0"/>
              <a:t> came to him, took hold of his feet, and worshiped him. </a:t>
            </a:r>
            <a:r>
              <a:rPr lang="en-US" i="1" dirty="0" smtClean="0"/>
              <a:t>Then </a:t>
            </a:r>
            <a:r>
              <a:rPr lang="en-US" i="1" dirty="0"/>
              <a:t>Jesus said to </a:t>
            </a:r>
            <a:r>
              <a:rPr lang="en-US" dirty="0"/>
              <a:t>THEM</a:t>
            </a:r>
            <a:r>
              <a:rPr lang="en-US" i="1" dirty="0"/>
              <a:t>, "Do not be afraid; go and tell my brothers to go to Galilee; there they will see me."</a:t>
            </a:r>
            <a:endParaRPr lang="en-US" dirty="0"/>
          </a:p>
          <a:p>
            <a:r>
              <a:rPr lang="en-US" dirty="0" smtClean="0"/>
              <a:t>So Jesus meeting “them” means Jesus met Mary Magdalene</a:t>
            </a:r>
            <a:r>
              <a:rPr lang="en-US" dirty="0" smtClean="0"/>
              <a:t>.</a:t>
            </a:r>
            <a:endParaRPr lang="en-US" dirty="0" smtClean="0"/>
          </a:p>
        </p:txBody>
      </p:sp>
      <p:pic>
        <p:nvPicPr>
          <p:cNvPr id="1026" name="Picture 2" descr="C:\Users\dkrueger\AppData\Local\Microsoft\Windows\Temporary Internet Files\Content.IE5\CCFDCG7V\MC9003320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2971800"/>
            <a:ext cx="1572285" cy="178805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Met the Resurrected Jesus! </a:t>
            </a:r>
            <a:br>
              <a:rPr lang="en-US" dirty="0" smtClean="0"/>
            </a:br>
            <a:r>
              <a:rPr lang="en-US" dirty="0" smtClean="0"/>
              <a:t>But His Body Has Been Stolen!??</a:t>
            </a:r>
            <a:endParaRPr lang="en-US" dirty="0"/>
          </a:p>
        </p:txBody>
      </p:sp>
      <p:sp>
        <p:nvSpPr>
          <p:cNvPr id="3" name="Content Placeholder 2"/>
          <p:cNvSpPr>
            <a:spLocks noGrp="1"/>
          </p:cNvSpPr>
          <p:nvPr>
            <p:ph idx="1"/>
          </p:nvPr>
        </p:nvSpPr>
        <p:spPr/>
        <p:txBody>
          <a:bodyPr>
            <a:normAutofit lnSpcReduction="10000"/>
          </a:bodyPr>
          <a:lstStyle/>
          <a:p>
            <a:r>
              <a:rPr lang="en-US" dirty="0"/>
              <a:t>But then in John 20 Mary Magdalene did not meet Jesus before talking to the apostles:</a:t>
            </a:r>
          </a:p>
          <a:p>
            <a:pPr lvl="1"/>
            <a:r>
              <a:rPr lang="en-US" i="1" dirty="0"/>
              <a:t>Then she </a:t>
            </a:r>
            <a:r>
              <a:rPr lang="en-US" i="1" dirty="0" err="1"/>
              <a:t>runneth</a:t>
            </a:r>
            <a:r>
              <a:rPr lang="en-US" i="1" dirty="0"/>
              <a:t>, and cometh to Simon Peter, and to the other disciple, whom Jesus loved, and </a:t>
            </a:r>
            <a:r>
              <a:rPr lang="en-US" i="1" dirty="0" err="1"/>
              <a:t>saith</a:t>
            </a:r>
            <a:r>
              <a:rPr lang="en-US" i="1" dirty="0"/>
              <a:t> unto them, They have taken away the Lord out of the </a:t>
            </a:r>
            <a:r>
              <a:rPr lang="en-US" i="1" dirty="0" err="1"/>
              <a:t>sepulchre</a:t>
            </a:r>
            <a:r>
              <a:rPr lang="en-US" i="1" dirty="0"/>
              <a:t>, and </a:t>
            </a:r>
            <a:r>
              <a:rPr lang="en-US" b="1" i="1" dirty="0"/>
              <a:t>we know not where they have laid him.</a:t>
            </a:r>
          </a:p>
          <a:p>
            <a:r>
              <a:rPr lang="en-US" b="1" dirty="0"/>
              <a:t>If the resurrected Jesus met Mary, she would not be in a panic about where Jesus’ dead body is located</a:t>
            </a:r>
            <a:r>
              <a:rPr lang="en-US" b="1" dirty="0" smtClean="0"/>
              <a:t>.</a:t>
            </a:r>
            <a:endParaRPr lang="en-US" b="1" dirty="0"/>
          </a:p>
        </p:txBody>
      </p:sp>
    </p:spTree>
    <p:extLst>
      <p:ext uri="{BB962C8B-B14F-4D97-AF65-F5344CB8AC3E}">
        <p14:creationId xmlns:p14="http://schemas.microsoft.com/office/powerpoint/2010/main" val="2880917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457200" y="381000"/>
            <a:ext cx="8229600" cy="1143000"/>
          </a:xfrm>
        </p:spPr>
        <p:txBody>
          <a:bodyPr>
            <a:normAutofit fontScale="90000"/>
          </a:bodyPr>
          <a:lstStyle/>
          <a:p>
            <a:r>
              <a:rPr lang="en-US" sz="4000"/>
              <a:t>The Easter Challenge: </a:t>
            </a:r>
            <a:br>
              <a:rPr lang="en-US" sz="4000"/>
            </a:br>
            <a:r>
              <a:rPr lang="en-US" sz="4000" b="1"/>
              <a:t>$1,000 REWARD!</a:t>
            </a:r>
            <a:endParaRPr lang="en-US" sz="4000"/>
          </a:p>
        </p:txBody>
      </p:sp>
      <p:sp>
        <p:nvSpPr>
          <p:cNvPr id="204803" name="Rectangle 3"/>
          <p:cNvSpPr>
            <a:spLocks noGrp="1" noChangeArrowheads="1"/>
          </p:cNvSpPr>
          <p:nvPr>
            <p:ph type="body" idx="1"/>
          </p:nvPr>
        </p:nvSpPr>
        <p:spPr>
          <a:xfrm>
            <a:off x="381000" y="1600200"/>
            <a:ext cx="8229600" cy="4038600"/>
          </a:xfrm>
        </p:spPr>
        <p:txBody>
          <a:bodyPr/>
          <a:lstStyle/>
          <a:p>
            <a:pPr>
              <a:lnSpc>
                <a:spcPct val="80000"/>
              </a:lnSpc>
            </a:pPr>
            <a:r>
              <a:rPr lang="en-US" sz="2800" dirty="0"/>
              <a:t>Tell us exactly what happened on the first Easter and win $1,000!  Read:</a:t>
            </a:r>
            <a:endParaRPr lang="en-US" sz="2800" dirty="0">
              <a:sym typeface="Symbol" pitchFamily="18" charset="2"/>
            </a:endParaRPr>
          </a:p>
          <a:p>
            <a:pPr lvl="1">
              <a:lnSpc>
                <a:spcPct val="80000"/>
              </a:lnSpc>
              <a:spcBef>
                <a:spcPts val="0"/>
              </a:spcBef>
              <a:buFont typeface="Wingdings" pitchFamily="2" charset="2"/>
              <a:buChar char="§"/>
            </a:pPr>
            <a:r>
              <a:rPr lang="en-US" sz="2400" dirty="0"/>
              <a:t>Matthew </a:t>
            </a:r>
            <a:r>
              <a:rPr lang="en-US" sz="2400" dirty="0" smtClean="0"/>
              <a:t>28     </a:t>
            </a:r>
            <a:r>
              <a:rPr lang="en-US" sz="3200" dirty="0" smtClean="0"/>
              <a:t>▪</a:t>
            </a:r>
            <a:r>
              <a:rPr lang="en-US" sz="2400" dirty="0" smtClean="0"/>
              <a:t> Mark 16</a:t>
            </a:r>
            <a:endParaRPr lang="en-US" sz="2400" dirty="0" smtClean="0">
              <a:sym typeface="Symbol" pitchFamily="18" charset="2"/>
            </a:endParaRPr>
          </a:p>
          <a:p>
            <a:pPr lvl="1">
              <a:lnSpc>
                <a:spcPct val="80000"/>
              </a:lnSpc>
              <a:spcBef>
                <a:spcPts val="0"/>
              </a:spcBef>
              <a:buFont typeface="Wingdings" pitchFamily="2" charset="2"/>
              <a:buChar char="§"/>
            </a:pPr>
            <a:r>
              <a:rPr lang="en-US" sz="2400" dirty="0" smtClean="0"/>
              <a:t>Luke 24 	</a:t>
            </a:r>
            <a:r>
              <a:rPr lang="en-US" sz="3200" dirty="0" smtClean="0"/>
              <a:t>▪</a:t>
            </a:r>
            <a:r>
              <a:rPr lang="en-US" sz="2400" dirty="0" smtClean="0"/>
              <a:t> John 20 &amp; 21</a:t>
            </a:r>
          </a:p>
          <a:p>
            <a:pPr lvl="1">
              <a:lnSpc>
                <a:spcPct val="80000"/>
              </a:lnSpc>
              <a:spcBef>
                <a:spcPts val="0"/>
              </a:spcBef>
              <a:buFont typeface="Wingdings" pitchFamily="2" charset="2"/>
              <a:buChar char="§"/>
            </a:pPr>
            <a:r>
              <a:rPr lang="en-US" sz="2400" dirty="0" smtClean="0"/>
              <a:t>Acts 1:3-12	</a:t>
            </a:r>
            <a:r>
              <a:rPr lang="en-US" sz="3200" dirty="0" smtClean="0"/>
              <a:t>▪</a:t>
            </a:r>
            <a:r>
              <a:rPr lang="en-US" sz="2400" dirty="0" smtClean="0"/>
              <a:t> 1 Corinthians 15:3-8</a:t>
            </a:r>
          </a:p>
          <a:p>
            <a:pPr>
              <a:lnSpc>
                <a:spcPct val="80000"/>
              </a:lnSpc>
            </a:pPr>
            <a:r>
              <a:rPr lang="en-US" sz="2800" dirty="0" smtClean="0"/>
              <a:t>Then</a:t>
            </a:r>
            <a:r>
              <a:rPr lang="en-US" sz="2800" dirty="0"/>
              <a:t>, without omitting a single detail from these accounts, write one </a:t>
            </a:r>
            <a:r>
              <a:rPr lang="en-US" sz="2800" i="1" dirty="0"/>
              <a:t>consistent</a:t>
            </a:r>
            <a:r>
              <a:rPr lang="en-US" sz="2800" dirty="0"/>
              <a:t> </a:t>
            </a:r>
            <a:r>
              <a:rPr lang="en-US" sz="2800" dirty="0" err="1"/>
              <a:t>narrative</a:t>
            </a:r>
            <a:r>
              <a:rPr lang="en-US" sz="2800" dirty="0" err="1">
                <a:sym typeface="Symbol" pitchFamily="18" charset="2"/>
              </a:rPr>
              <a:t></a:t>
            </a:r>
            <a:r>
              <a:rPr lang="en-US" sz="2800" dirty="0" err="1"/>
              <a:t>with</a:t>
            </a:r>
            <a:r>
              <a:rPr lang="en-US" sz="2800" dirty="0"/>
              <a:t> scriptural </a:t>
            </a:r>
            <a:r>
              <a:rPr lang="en-US" sz="2800" dirty="0" err="1"/>
              <a:t>citations</a:t>
            </a:r>
            <a:r>
              <a:rPr lang="en-US" sz="2800" dirty="0" err="1">
                <a:sym typeface="Symbol" pitchFamily="18" charset="2"/>
              </a:rPr>
              <a:t></a:t>
            </a:r>
            <a:r>
              <a:rPr lang="en-US" sz="2800" dirty="0" err="1"/>
              <a:t>of</a:t>
            </a:r>
            <a:r>
              <a:rPr lang="en-US" sz="2800" dirty="0"/>
              <a:t> the events from the Resurrection to the Ascension of Jesus Christ.</a:t>
            </a:r>
          </a:p>
          <a:p>
            <a:pPr>
              <a:lnSpc>
                <a:spcPct val="80000"/>
              </a:lnSpc>
            </a:pPr>
            <a:r>
              <a:rPr lang="en-US" sz="2800" dirty="0"/>
              <a:t>If you can do this, you can win $1,000.</a:t>
            </a:r>
          </a:p>
        </p:txBody>
      </p:sp>
      <p:sp>
        <p:nvSpPr>
          <p:cNvPr id="204804" name="Text Box 4"/>
          <p:cNvSpPr txBox="1">
            <a:spLocks noChangeArrowheads="1"/>
          </p:cNvSpPr>
          <p:nvPr/>
        </p:nvSpPr>
        <p:spPr bwMode="auto">
          <a:xfrm>
            <a:off x="838200" y="5486400"/>
            <a:ext cx="7467600" cy="830997"/>
          </a:xfrm>
          <a:prstGeom prst="rect">
            <a:avLst/>
          </a:prstGeom>
          <a:noFill/>
          <a:ln w="9525">
            <a:solidFill>
              <a:schemeClr val="folHlink"/>
            </a:solidFill>
            <a:miter lim="800000"/>
            <a:headEnd/>
            <a:tailEnd/>
          </a:ln>
          <a:effectLst/>
        </p:spPr>
        <p:txBody>
          <a:bodyPr wrap="square">
            <a:spAutoFit/>
          </a:bodyPr>
          <a:lstStyle/>
          <a:p>
            <a:pPr algn="ctr">
              <a:spcBef>
                <a:spcPts val="0"/>
              </a:spcBef>
            </a:pPr>
            <a:r>
              <a:rPr lang="en-US" sz="2400" dirty="0"/>
              <a:t>Send your entry to the Fayetteville </a:t>
            </a:r>
            <a:r>
              <a:rPr lang="en-US" sz="2400" dirty="0" smtClean="0"/>
              <a:t>Freethinkers at:</a:t>
            </a:r>
          </a:p>
          <a:p>
            <a:pPr algn="ctr">
              <a:spcBef>
                <a:spcPts val="0"/>
              </a:spcBef>
            </a:pPr>
            <a:r>
              <a:rPr lang="en-US" sz="2400" dirty="0" smtClean="0"/>
              <a:t>fayfreethinkers@yahoo.com</a:t>
            </a:r>
            <a:endParaRPr lang="en-US" sz="2400" dirty="0"/>
          </a:p>
        </p:txBody>
      </p:sp>
      <p:pic>
        <p:nvPicPr>
          <p:cNvPr id="27650" name="Picture 2" descr="C:\Users\Doug\AppData\Local\Microsoft\Windows\Temporary Internet Files\Content.IE5\H15FW8KN\MC900198146[1].wmf"/>
          <p:cNvPicPr>
            <a:picLocks noChangeAspect="1" noChangeArrowheads="1"/>
          </p:cNvPicPr>
          <p:nvPr/>
        </p:nvPicPr>
        <p:blipFill>
          <a:blip r:embed="rId3" cstate="print">
            <a:duotone>
              <a:prstClr val="black"/>
              <a:srgbClr val="00B050">
                <a:tint val="45000"/>
                <a:satMod val="400000"/>
              </a:srgbClr>
            </a:duotone>
          </a:blip>
          <a:srcRect/>
          <a:stretch>
            <a:fillRect/>
          </a:stretch>
        </p:blipFill>
        <p:spPr bwMode="auto">
          <a:xfrm>
            <a:off x="7620000" y="457200"/>
            <a:ext cx="791869" cy="955141"/>
          </a:xfrm>
          <a:prstGeom prst="rect">
            <a:avLst/>
          </a:prstGeom>
          <a:noFill/>
        </p:spPr>
      </p:pic>
      <p:sp>
        <p:nvSpPr>
          <p:cNvPr id="6" name="TextBox 5"/>
          <p:cNvSpPr txBox="1"/>
          <p:nvPr/>
        </p:nvSpPr>
        <p:spPr>
          <a:xfrm>
            <a:off x="1371600" y="6324600"/>
            <a:ext cx="6629400" cy="461665"/>
          </a:xfrm>
          <a:prstGeom prst="rect">
            <a:avLst/>
          </a:prstGeom>
          <a:noFill/>
        </p:spPr>
        <p:txBody>
          <a:bodyPr wrap="square" rtlCol="0">
            <a:spAutoFit/>
          </a:bodyPr>
          <a:lstStyle/>
          <a:p>
            <a:pPr algn="ctr"/>
            <a:r>
              <a:rPr lang="en-US" sz="1200" dirty="0" smtClean="0"/>
              <a:t>(Based on an offer originated and popularized by Dan Barker of the Freedom from Religion Foundation, whose  challenge offers an additional $500.)</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1000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770" decel="100000"/>
                                        <p:tgtEl>
                                          <p:spTgt spid="27650"/>
                                        </p:tgtEl>
                                      </p:cBhvr>
                                    </p:animEffect>
                                    <p:animScale>
                                      <p:cBhvr>
                                        <p:cTn id="8" dur="770" decel="100000"/>
                                        <p:tgtEl>
                                          <p:spTgt spid="27650"/>
                                        </p:tgtEl>
                                      </p:cBhvr>
                                      <p:from x="10000" y="10000"/>
                                      <p:to x="200000" y="450000"/>
                                    </p:animScale>
                                    <p:animScale>
                                      <p:cBhvr>
                                        <p:cTn id="9" dur="1230" accel="100000" fill="hold">
                                          <p:stCondLst>
                                            <p:cond delay="770"/>
                                          </p:stCondLst>
                                        </p:cTn>
                                        <p:tgtEl>
                                          <p:spTgt spid="27650"/>
                                        </p:tgtEl>
                                      </p:cBhvr>
                                      <p:from x="200000" y="450000"/>
                                      <p:to x="100000" y="100000"/>
                                    </p:animScale>
                                    <p:set>
                                      <p:cBhvr>
                                        <p:cTn id="10" dur="770" fill="hold"/>
                                        <p:tgtEl>
                                          <p:spTgt spid="27650"/>
                                        </p:tgtEl>
                                        <p:attrNameLst>
                                          <p:attrName>ppt_x</p:attrName>
                                        </p:attrNameLst>
                                      </p:cBhvr>
                                      <p:to>
                                        <p:strVal val="(0.5)"/>
                                      </p:to>
                                    </p:set>
                                    <p:anim from="(0.5)" to="(#ppt_x)" calcmode="lin" valueType="num">
                                      <p:cBhvr>
                                        <p:cTn id="11" dur="1230" accel="100000" fill="hold">
                                          <p:stCondLst>
                                            <p:cond delay="770"/>
                                          </p:stCondLst>
                                        </p:cTn>
                                        <p:tgtEl>
                                          <p:spTgt spid="27650"/>
                                        </p:tgtEl>
                                        <p:attrNameLst>
                                          <p:attrName>ppt_x</p:attrName>
                                        </p:attrNameLst>
                                      </p:cBhvr>
                                    </p:anim>
                                    <p:set>
                                      <p:cBhvr>
                                        <p:cTn id="12" dur="770" fill="hold"/>
                                        <p:tgtEl>
                                          <p:spTgt spid="27650"/>
                                        </p:tgtEl>
                                        <p:attrNameLst>
                                          <p:attrName>ppt_y</p:attrName>
                                        </p:attrNameLst>
                                      </p:cBhvr>
                                      <p:to>
                                        <p:strVal val="(#ppt_y+0.4)"/>
                                      </p:to>
                                    </p:set>
                                    <p:anim from="(#ppt_y+0.4)" to="(#ppt_y)" calcmode="lin" valueType="num">
                                      <p:cBhvr>
                                        <p:cTn id="13" dur="1230" accel="100000" fill="hold">
                                          <p:stCondLst>
                                            <p:cond delay="770"/>
                                          </p:stCondLst>
                                        </p:cTn>
                                        <p:tgtEl>
                                          <p:spTgt spid="27650"/>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t>6. Will God Always Be There for You?</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a:t>Psalm </a:t>
            </a:r>
            <a:r>
              <a:rPr lang="en-US" dirty="0" smtClean="0"/>
              <a:t>145:18-20 </a:t>
            </a:r>
            <a:r>
              <a:rPr lang="en-US" dirty="0"/>
              <a:t>says:</a:t>
            </a:r>
            <a:br>
              <a:rPr lang="en-US" dirty="0"/>
            </a:br>
            <a:r>
              <a:rPr lang="en-US" dirty="0"/>
              <a:t/>
            </a:r>
            <a:br>
              <a:rPr lang="en-US" dirty="0"/>
            </a:br>
            <a:r>
              <a:rPr lang="en-US" b="1" dirty="0" smtClean="0"/>
              <a:t>The </a:t>
            </a:r>
            <a:r>
              <a:rPr lang="en-US" b="1" dirty="0"/>
              <a:t>LORD is nigh unto all them that call upon him</a:t>
            </a:r>
            <a:r>
              <a:rPr lang="en-US" dirty="0"/>
              <a:t>, to all that call upon him in truth.</a:t>
            </a:r>
            <a:br>
              <a:rPr lang="en-US" dirty="0"/>
            </a:br>
            <a:r>
              <a:rPr lang="en-US" dirty="0" smtClean="0"/>
              <a:t>He </a:t>
            </a:r>
            <a:r>
              <a:rPr lang="en-US" dirty="0"/>
              <a:t>will </a:t>
            </a:r>
            <a:r>
              <a:rPr lang="en-US" dirty="0" err="1"/>
              <a:t>fulfil</a:t>
            </a:r>
            <a:r>
              <a:rPr lang="en-US" dirty="0"/>
              <a:t> the desire of them that fear him: he also will hear their cry, and will save them.</a:t>
            </a:r>
            <a:br>
              <a:rPr lang="en-US" dirty="0"/>
            </a:br>
            <a:r>
              <a:rPr lang="en-US" dirty="0" smtClean="0"/>
              <a:t>The </a:t>
            </a:r>
            <a:r>
              <a:rPr lang="en-US" dirty="0"/>
              <a:t>LORD </a:t>
            </a:r>
            <a:r>
              <a:rPr lang="en-US" dirty="0" err="1"/>
              <a:t>preserveth</a:t>
            </a:r>
            <a:r>
              <a:rPr lang="en-US" dirty="0"/>
              <a:t> all them that love him: but all the wicked will he </a:t>
            </a:r>
            <a:r>
              <a:rPr lang="en-US" dirty="0" smtClean="0"/>
              <a:t>destroy.</a:t>
            </a:r>
          </a:p>
          <a:p>
            <a:pPr>
              <a:buNone/>
            </a:pPr>
            <a:endParaRPr lang="en-US" dirty="0"/>
          </a:p>
          <a:p>
            <a:pPr>
              <a:buNone/>
            </a:pPr>
            <a:r>
              <a:rPr lang="en-US" dirty="0" smtClean="0"/>
              <a:t>Deuteronomy </a:t>
            </a:r>
            <a:r>
              <a:rPr lang="en-US" dirty="0"/>
              <a:t>31:6 says:</a:t>
            </a:r>
            <a:br>
              <a:rPr lang="en-US" dirty="0"/>
            </a:br>
            <a:r>
              <a:rPr lang="en-US" dirty="0"/>
              <a:t/>
            </a:r>
            <a:br>
              <a:rPr lang="en-US" dirty="0"/>
            </a:br>
            <a:r>
              <a:rPr lang="en-US" dirty="0" smtClean="0"/>
              <a:t>Be </a:t>
            </a:r>
            <a:r>
              <a:rPr lang="en-US" dirty="0"/>
              <a:t>strong and courageous. Do not be afraid or terrified because of them, for the LORD your God goes with you; </a:t>
            </a:r>
            <a:r>
              <a:rPr lang="en-US" b="1" dirty="0"/>
              <a:t>he will never leave you nor forsake you.”</a:t>
            </a:r>
            <a:r>
              <a:rPr lang="en-US" dirty="0"/>
              <a:t/>
            </a:r>
            <a:br>
              <a:rPr lang="en-US" dirty="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Never Means Never. Right?</a:t>
            </a:r>
            <a:endParaRPr lang="en-US" dirty="0"/>
          </a:p>
        </p:txBody>
      </p:sp>
      <p:sp>
        <p:nvSpPr>
          <p:cNvPr id="3" name="Content Placeholder 2"/>
          <p:cNvSpPr>
            <a:spLocks noGrp="1"/>
          </p:cNvSpPr>
          <p:nvPr>
            <p:ph idx="1"/>
          </p:nvPr>
        </p:nvSpPr>
        <p:spPr>
          <a:xfrm>
            <a:off x="457200" y="1371600"/>
            <a:ext cx="8382000" cy="5029200"/>
          </a:xfrm>
        </p:spPr>
        <p:txBody>
          <a:bodyPr>
            <a:normAutofit fontScale="77500" lnSpcReduction="20000"/>
          </a:bodyPr>
          <a:lstStyle/>
          <a:p>
            <a:r>
              <a:rPr lang="en-US" sz="3600" dirty="0"/>
              <a:t>God will NEVER forsake his followers. Never. In the first book of Joshua, </a:t>
            </a:r>
            <a:r>
              <a:rPr lang="en-US" sz="3600" dirty="0" smtClean="0"/>
              <a:t>God </a:t>
            </a:r>
            <a:r>
              <a:rPr lang="en-US" sz="3600" dirty="0"/>
              <a:t>tells Joshua the same thing</a:t>
            </a:r>
            <a:r>
              <a:rPr lang="en-US" sz="3600" dirty="0" smtClean="0"/>
              <a:t>:</a:t>
            </a:r>
          </a:p>
          <a:p>
            <a:pPr lvl="1">
              <a:buNone/>
            </a:pPr>
            <a:r>
              <a:rPr lang="en-US" dirty="0"/>
              <a:t/>
            </a:r>
            <a:br>
              <a:rPr lang="en-US" dirty="0"/>
            </a:br>
            <a:r>
              <a:rPr lang="en-US" dirty="0"/>
              <a:t/>
            </a:r>
            <a:br>
              <a:rPr lang="en-US" dirty="0"/>
            </a:br>
            <a:r>
              <a:rPr lang="en-US" dirty="0" smtClean="0"/>
              <a:t>Joshua 1:5: </a:t>
            </a:r>
            <a:r>
              <a:rPr lang="en-US" dirty="0"/>
              <a:t>There shall not any man be able to stand before thee all the days of thy life: as I was with Moses, so I will be with thee: </a:t>
            </a:r>
            <a:r>
              <a:rPr lang="en-US" b="1" dirty="0"/>
              <a:t>I will not fail thee, nor forsake thee.</a:t>
            </a:r>
            <a:r>
              <a:rPr lang="en-US" dirty="0"/>
              <a:t/>
            </a:r>
            <a:br>
              <a:rPr lang="en-US" dirty="0"/>
            </a:br>
            <a:endParaRPr lang="en-US" dirty="0" smtClean="0"/>
          </a:p>
          <a:p>
            <a:r>
              <a:rPr lang="en-US" sz="3600" dirty="0" smtClean="0"/>
              <a:t>Hebrews 13:5 </a:t>
            </a:r>
            <a:r>
              <a:rPr lang="en-US" sz="3600" dirty="0"/>
              <a:t>repeats that </a:t>
            </a:r>
            <a:r>
              <a:rPr lang="en-US" sz="3600" dirty="0" smtClean="0"/>
              <a:t>God </a:t>
            </a:r>
            <a:r>
              <a:rPr lang="en-US" sz="3600" dirty="0"/>
              <a:t>does not forsake </a:t>
            </a:r>
            <a:r>
              <a:rPr lang="en-US" sz="3600" dirty="0" smtClean="0"/>
              <a:t>people:</a:t>
            </a:r>
          </a:p>
          <a:p>
            <a:pPr lvl="1">
              <a:buNone/>
            </a:pPr>
            <a:r>
              <a:rPr lang="en-US" dirty="0"/>
              <a:t/>
            </a:r>
            <a:br>
              <a:rPr lang="en-US" dirty="0"/>
            </a:br>
            <a:r>
              <a:rPr lang="en-US" dirty="0"/>
              <a:t/>
            </a:r>
            <a:br>
              <a:rPr lang="en-US" dirty="0"/>
            </a:br>
            <a:r>
              <a:rPr lang="en-US" dirty="0" smtClean="0"/>
              <a:t>Keep </a:t>
            </a:r>
            <a:r>
              <a:rPr lang="en-US" dirty="0"/>
              <a:t>your lives free from the love of money and be content with what you have, because God has said, </a:t>
            </a:r>
            <a:r>
              <a:rPr lang="en-US" b="1" dirty="0"/>
              <a:t>“Never will I leave you; never will I forsake you</a:t>
            </a:r>
            <a:r>
              <a:rPr lang="en-US" b="1" dirty="0" smtClean="0"/>
              <a:t>.”</a:t>
            </a: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r>
              <a:rPr lang="en-US" dirty="0" smtClean="0"/>
              <a:t>Except </a:t>
            </a:r>
            <a:r>
              <a:rPr lang="en-US" dirty="0" smtClean="0"/>
              <a:t>Sometimes People Are Forsaken</a:t>
            </a:r>
            <a:endParaRPr lang="en-US" dirty="0"/>
          </a:p>
        </p:txBody>
      </p:sp>
      <p:sp>
        <p:nvSpPr>
          <p:cNvPr id="3" name="Content Placeholder 2"/>
          <p:cNvSpPr>
            <a:spLocks noGrp="1"/>
          </p:cNvSpPr>
          <p:nvPr>
            <p:ph idx="1"/>
          </p:nvPr>
        </p:nvSpPr>
        <p:spPr>
          <a:xfrm>
            <a:off x="457200" y="1295400"/>
            <a:ext cx="6705600" cy="5334000"/>
          </a:xfrm>
        </p:spPr>
        <p:txBody>
          <a:bodyPr>
            <a:normAutofit fontScale="92500"/>
          </a:bodyPr>
          <a:lstStyle/>
          <a:p>
            <a:r>
              <a:rPr lang="en-US" dirty="0"/>
              <a:t>Matthew says (KJV): 27:46 “And about the ninth hour Jesus cried with a loud voice, saying, Eli, Eli, lama </a:t>
            </a:r>
            <a:r>
              <a:rPr lang="en-US" dirty="0" err="1"/>
              <a:t>sabachthani</a:t>
            </a:r>
            <a:r>
              <a:rPr lang="en-US" dirty="0"/>
              <a:t>? that is to say, My God, my God, why hast thou forsaken me</a:t>
            </a:r>
            <a:r>
              <a:rPr lang="en-US" dirty="0" smtClean="0"/>
              <a:t>?”</a:t>
            </a:r>
          </a:p>
          <a:p>
            <a:r>
              <a:rPr lang="en-US" dirty="0" smtClean="0"/>
              <a:t>Mark </a:t>
            </a:r>
            <a:r>
              <a:rPr lang="en-US" dirty="0"/>
              <a:t>says (KJV): 15:34 “And at the ninth hour Jesus cried with a loud voice, saying, </a:t>
            </a:r>
            <a:r>
              <a:rPr lang="en-US" dirty="0" err="1"/>
              <a:t>Eloi,Eloi</a:t>
            </a:r>
            <a:r>
              <a:rPr lang="en-US" dirty="0"/>
              <a:t>, lama </a:t>
            </a:r>
            <a:r>
              <a:rPr lang="en-US" dirty="0" err="1"/>
              <a:t>sabachthani</a:t>
            </a:r>
            <a:r>
              <a:rPr lang="en-US" dirty="0"/>
              <a:t>? which is, being interpreted, My God, my God, why hast thou forsaken me</a:t>
            </a:r>
            <a:r>
              <a:rPr lang="en-US" dirty="0" smtClean="0"/>
              <a:t>?”</a:t>
            </a:r>
            <a:endParaRPr lang="en-US" dirty="0"/>
          </a:p>
        </p:txBody>
      </p:sp>
      <p:pic>
        <p:nvPicPr>
          <p:cNvPr id="40962" name="Picture 2" descr="C:\Documents and Settings\OPAC\Local Settings\Temporary Internet Files\Content.IE5\Y5SR65A1\MC900366310[1].wmf"/>
          <p:cNvPicPr>
            <a:picLocks noChangeAspect="1" noChangeArrowheads="1"/>
          </p:cNvPicPr>
          <p:nvPr/>
        </p:nvPicPr>
        <p:blipFill>
          <a:blip r:embed="rId2" cstate="print"/>
          <a:srcRect/>
          <a:stretch>
            <a:fillRect/>
          </a:stretch>
        </p:blipFill>
        <p:spPr bwMode="auto">
          <a:xfrm>
            <a:off x="7696200" y="2514600"/>
            <a:ext cx="835762" cy="18425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Jesus Lied to the High Priest</a:t>
            </a:r>
            <a:endParaRPr lang="en-US" dirty="0"/>
          </a:p>
        </p:txBody>
      </p:sp>
      <p:sp>
        <p:nvSpPr>
          <p:cNvPr id="3" name="Content Placeholder 2"/>
          <p:cNvSpPr>
            <a:spLocks noGrp="1"/>
          </p:cNvSpPr>
          <p:nvPr>
            <p:ph idx="1"/>
          </p:nvPr>
        </p:nvSpPr>
        <p:spPr>
          <a:xfrm>
            <a:off x="457200" y="1600200"/>
            <a:ext cx="4953000" cy="4525963"/>
          </a:xfrm>
        </p:spPr>
        <p:txBody>
          <a:bodyPr>
            <a:normAutofit lnSpcReduction="10000"/>
          </a:bodyPr>
          <a:lstStyle/>
          <a:p>
            <a:pPr marL="1588" indent="-1588">
              <a:buNone/>
            </a:pPr>
            <a:r>
              <a:rPr lang="en-US" dirty="0"/>
              <a:t>During his hearing before the high priest, Jesus says, </a:t>
            </a:r>
            <a:r>
              <a:rPr lang="en-US" i="1" dirty="0"/>
              <a:t>"I spoke openly to the world.  I always taught in synagogues and in the temple, where the Jews always meet, and in secret I have said </a:t>
            </a:r>
            <a:r>
              <a:rPr lang="en-US" i="1" dirty="0" smtClean="0"/>
              <a:t>nothing." </a:t>
            </a:r>
            <a:r>
              <a:rPr lang="en-US" i="1" dirty="0"/>
              <a:t> </a:t>
            </a:r>
            <a:endParaRPr lang="en-US" i="1" dirty="0" smtClean="0"/>
          </a:p>
          <a:p>
            <a:pPr marL="1588" indent="-1588">
              <a:buNone/>
            </a:pPr>
            <a:r>
              <a:rPr lang="en-US" i="1" dirty="0" smtClean="0"/>
              <a:t>John 18:20, NKJ</a:t>
            </a:r>
            <a:endParaRPr lang="en-US" dirty="0"/>
          </a:p>
        </p:txBody>
      </p:sp>
      <p:pic>
        <p:nvPicPr>
          <p:cNvPr id="1026" name="Picture 2" descr="C:\Documents and Settings\OPAC\Local Settings\Temporary Internet Files\Content.IE5\Q96ZITAT\MC900156073[1].wmf"/>
          <p:cNvPicPr>
            <a:picLocks noChangeAspect="1" noChangeArrowheads="1"/>
          </p:cNvPicPr>
          <p:nvPr/>
        </p:nvPicPr>
        <p:blipFill>
          <a:blip r:embed="rId2" cstate="print"/>
          <a:srcRect/>
          <a:stretch>
            <a:fillRect/>
          </a:stretch>
        </p:blipFill>
        <p:spPr bwMode="auto">
          <a:xfrm>
            <a:off x="6553200" y="2209800"/>
            <a:ext cx="1786128" cy="3173567"/>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 The Josiah Problem</a:t>
            </a:r>
            <a:endParaRPr lang="en-US" dirty="0"/>
          </a:p>
        </p:txBody>
      </p:sp>
      <p:sp>
        <p:nvSpPr>
          <p:cNvPr id="3" name="Content Placeholder 2"/>
          <p:cNvSpPr>
            <a:spLocks noGrp="1"/>
          </p:cNvSpPr>
          <p:nvPr>
            <p:ph idx="1"/>
          </p:nvPr>
        </p:nvSpPr>
        <p:spPr/>
        <p:txBody>
          <a:bodyPr>
            <a:normAutofit/>
          </a:bodyPr>
          <a:lstStyle/>
          <a:p>
            <a:r>
              <a:rPr lang="en-US" dirty="0"/>
              <a:t>When King Josiah of Judah was warned that God was angry at him and his nation, he and his </a:t>
            </a:r>
            <a:r>
              <a:rPr lang="en-US" dirty="0" smtClean="0"/>
              <a:t>people:</a:t>
            </a:r>
          </a:p>
          <a:p>
            <a:pPr lvl="1"/>
            <a:r>
              <a:rPr lang="en-US" dirty="0" smtClean="0"/>
              <a:t>Swore </a:t>
            </a:r>
            <a:r>
              <a:rPr lang="en-US" dirty="0"/>
              <a:t>to keep God’s covenant (2 Kings 23:3).  </a:t>
            </a:r>
            <a:endParaRPr lang="en-US" dirty="0" smtClean="0"/>
          </a:p>
          <a:p>
            <a:pPr lvl="1"/>
            <a:r>
              <a:rPr lang="en-US" dirty="0"/>
              <a:t>G</a:t>
            </a:r>
            <a:r>
              <a:rPr lang="en-US" dirty="0" smtClean="0"/>
              <a:t>ot </a:t>
            </a:r>
            <a:r>
              <a:rPr lang="en-US" dirty="0"/>
              <a:t>rid of the idolatrous priests (2 Kings 23:5</a:t>
            </a:r>
            <a:r>
              <a:rPr lang="en-US" dirty="0" smtClean="0"/>
              <a:t>).</a:t>
            </a:r>
          </a:p>
          <a:p>
            <a:pPr lvl="1"/>
            <a:r>
              <a:rPr lang="en-US" dirty="0"/>
              <a:t>D</a:t>
            </a:r>
            <a:r>
              <a:rPr lang="en-US" dirty="0" smtClean="0"/>
              <a:t>estroyed </a:t>
            </a:r>
            <a:r>
              <a:rPr lang="en-US" dirty="0"/>
              <a:t>or defiled places of worship of other gods (2 Kings 23:8-15</a:t>
            </a:r>
            <a:r>
              <a:rPr lang="en-US" dirty="0" smtClean="0"/>
              <a:t>).</a:t>
            </a:r>
          </a:p>
          <a:p>
            <a:pPr lvl="1"/>
            <a:r>
              <a:rPr lang="en-US" dirty="0" smtClean="0"/>
              <a:t>Held </a:t>
            </a:r>
            <a:r>
              <a:rPr lang="en-US" dirty="0"/>
              <a:t>the Passover better than anyone (2 Kings 23:21-22).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533400"/>
            <a:ext cx="1981200" cy="1706562"/>
          </a:xfrm>
        </p:spPr>
        <p:txBody>
          <a:bodyPr/>
          <a:lstStyle/>
          <a:p>
            <a:r>
              <a:rPr lang="en-US" dirty="0" smtClean="0"/>
              <a:t>Very Pious</a:t>
            </a:r>
            <a:endParaRPr lang="en-US" dirty="0"/>
          </a:p>
        </p:txBody>
      </p:sp>
      <p:sp>
        <p:nvSpPr>
          <p:cNvPr id="3" name="Content Placeholder 2"/>
          <p:cNvSpPr>
            <a:spLocks noGrp="1"/>
          </p:cNvSpPr>
          <p:nvPr>
            <p:ph idx="1"/>
          </p:nvPr>
        </p:nvSpPr>
        <p:spPr>
          <a:xfrm>
            <a:off x="228600" y="609600"/>
            <a:ext cx="5562600" cy="5867400"/>
          </a:xfrm>
        </p:spPr>
        <p:txBody>
          <a:bodyPr>
            <a:normAutofit fontScale="92500"/>
          </a:bodyPr>
          <a:lstStyle/>
          <a:p>
            <a:r>
              <a:rPr lang="en-US" dirty="0"/>
              <a:t>The Bible says that never before or since has there been any king who “turned to the LORD with all his heart, and with all his soul, and with all his might, according to all the law of Moses” (2 Kings 23:25).  </a:t>
            </a:r>
            <a:endParaRPr lang="en-US" dirty="0" smtClean="0"/>
          </a:p>
          <a:p>
            <a:r>
              <a:rPr lang="en-US" dirty="0" smtClean="0"/>
              <a:t>2 </a:t>
            </a:r>
            <a:r>
              <a:rPr lang="en-US" dirty="0"/>
              <a:t>Chronicles 34:33 tells us that Josiah had all his subjects swear loyalty to God, and that the people followed god without fail for the rest of Josiah's life</a:t>
            </a:r>
            <a:r>
              <a:rPr lang="en-US" dirty="0" smtClean="0"/>
              <a:t>.</a:t>
            </a:r>
            <a:endParaRPr lang="en-US" dirty="0"/>
          </a:p>
        </p:txBody>
      </p:sp>
      <p:pic>
        <p:nvPicPr>
          <p:cNvPr id="2050" name="Picture 2" descr="C:\Users\dkrueger\AppData\Local\Microsoft\Windows\Temporary Internet Files\Content.IE5\CCFDCG7V\MM900318136[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2743200"/>
            <a:ext cx="1384789" cy="11078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They </a:t>
            </a:r>
            <a:r>
              <a:rPr lang="en-US" i="1" dirty="0" smtClean="0"/>
              <a:t>Never Failed </a:t>
            </a:r>
            <a:r>
              <a:rPr lang="en-US" dirty="0" smtClean="0"/>
              <a:t>to Follow the Lord</a:t>
            </a:r>
            <a:endParaRPr lang="en-US" dirty="0"/>
          </a:p>
        </p:txBody>
      </p:sp>
      <p:sp>
        <p:nvSpPr>
          <p:cNvPr id="3" name="Content Placeholder 2"/>
          <p:cNvSpPr>
            <a:spLocks noGrp="1"/>
          </p:cNvSpPr>
          <p:nvPr>
            <p:ph idx="1"/>
          </p:nvPr>
        </p:nvSpPr>
        <p:spPr/>
        <p:txBody>
          <a:bodyPr>
            <a:normAutofit fontScale="92500" lnSpcReduction="10000"/>
          </a:bodyPr>
          <a:lstStyle/>
          <a:p>
            <a:pPr marL="1588" indent="-1588">
              <a:buNone/>
            </a:pPr>
            <a:r>
              <a:rPr lang="en-US" dirty="0" smtClean="0"/>
              <a:t>2 Chronicles:34:32-33:</a:t>
            </a:r>
          </a:p>
          <a:p>
            <a:pPr marL="1588" indent="-1588">
              <a:buNone/>
            </a:pPr>
            <a:r>
              <a:rPr lang="en-US" dirty="0" smtClean="0"/>
              <a:t>"Then he had everyone in Jerusalem and Benjamin pledge themselves to it; the people of Jerusalem did this in accordance with the covenant of God, the God of their fathers.</a:t>
            </a:r>
            <a:endParaRPr lang="en-US" dirty="0"/>
          </a:p>
          <a:p>
            <a:pPr marL="1588" indent="-1588">
              <a:buNone/>
            </a:pPr>
            <a:r>
              <a:rPr lang="en-US" dirty="0" smtClean="0"/>
              <a:t>“Josiah removed all the detestable idols from all the territory belonging to the Israelites, and </a:t>
            </a:r>
            <a:r>
              <a:rPr lang="en-US" b="1" dirty="0" smtClean="0"/>
              <a:t>he had all who were present in Israel serve the LORD their God. </a:t>
            </a:r>
            <a:r>
              <a:rPr lang="en-US" dirty="0" smtClean="0"/>
              <a:t>As long as he lived, </a:t>
            </a:r>
            <a:r>
              <a:rPr lang="en-US" b="1" dirty="0" smtClean="0"/>
              <a:t>they did not fail to follow the LORD, the God of their fathers.</a:t>
            </a:r>
            <a:r>
              <a:rPr lang="en-US" dirty="0" smtClean="0"/>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Promises</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pPr marL="1588" indent="-1588">
              <a:buNone/>
            </a:pPr>
            <a:r>
              <a:rPr lang="en-US" dirty="0" smtClean="0"/>
              <a:t>Jeremiah 18:7-8:</a:t>
            </a:r>
          </a:p>
          <a:p>
            <a:pPr marL="401638" lvl="1" indent="-1588">
              <a:buNone/>
            </a:pPr>
            <a:r>
              <a:rPr lang="en-US" sz="3000" dirty="0" smtClean="0"/>
              <a:t>"</a:t>
            </a:r>
            <a:r>
              <a:rPr lang="en-US" sz="3000" dirty="0"/>
              <a:t>If at any time I announce that a nation or kingdom is to be uprooted, torn down and destroyed, </a:t>
            </a:r>
            <a:r>
              <a:rPr lang="en-US" sz="3000" dirty="0" smtClean="0"/>
              <a:t>and </a:t>
            </a:r>
            <a:r>
              <a:rPr lang="en-US" sz="3000" dirty="0"/>
              <a:t>if that nation I warned repents of its evil, then I will relent and not inflict on it the disaster I had planned</a:t>
            </a:r>
            <a:r>
              <a:rPr lang="en-US" sz="3000" dirty="0" smtClean="0"/>
              <a:t>.“</a:t>
            </a:r>
          </a:p>
          <a:p>
            <a:pPr marL="1588" indent="-1588">
              <a:buNone/>
            </a:pPr>
            <a:endParaRPr lang="en-US" dirty="0"/>
          </a:p>
          <a:p>
            <a:pPr marL="1588" indent="-1588">
              <a:buNone/>
            </a:pPr>
            <a:r>
              <a:rPr lang="en-US" b="1" dirty="0" smtClean="0"/>
              <a:t>God threatened Josiah’s kingdom, but the people repented of their evil and then “did </a:t>
            </a:r>
            <a:r>
              <a:rPr lang="en-US" b="1" dirty="0"/>
              <a:t>not fail to follow the </a:t>
            </a:r>
            <a:r>
              <a:rPr lang="en-US" b="1" dirty="0" smtClean="0"/>
              <a:t>LORD.”</a:t>
            </a:r>
          </a:p>
          <a:p>
            <a:pPr marL="1588" indent="-1588">
              <a:buNone/>
            </a:pPr>
            <a:endParaRPr lang="en-US" b="1" dirty="0" smtClean="0"/>
          </a:p>
          <a:p>
            <a:pPr marL="1588" indent="-1588">
              <a:buNone/>
            </a:pPr>
            <a:r>
              <a:rPr lang="en-US" dirty="0" smtClean="0"/>
              <a:t>So God should have spared them, right?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a:t>
            </a:r>
            <a:endParaRPr lang="en-US" dirty="0"/>
          </a:p>
        </p:txBody>
      </p:sp>
      <p:sp>
        <p:nvSpPr>
          <p:cNvPr id="3" name="Content Placeholder 2"/>
          <p:cNvSpPr>
            <a:spLocks noGrp="1"/>
          </p:cNvSpPr>
          <p:nvPr>
            <p:ph idx="1"/>
          </p:nvPr>
        </p:nvSpPr>
        <p:spPr/>
        <p:txBody>
          <a:bodyPr>
            <a:normAutofit lnSpcReduction="10000"/>
          </a:bodyPr>
          <a:lstStyle/>
          <a:p>
            <a:r>
              <a:rPr lang="en-US" dirty="0"/>
              <a:t>Despite all this, God still decided to destroy Josiah and the nation of Judah anyway </a:t>
            </a:r>
            <a:r>
              <a:rPr lang="en-US" b="1" dirty="0"/>
              <a:t>because of the things which Josiah’s grandfather, Manasseh, had done</a:t>
            </a:r>
            <a:r>
              <a:rPr lang="en-US" b="1" dirty="0" smtClean="0"/>
              <a:t>.</a:t>
            </a:r>
          </a:p>
          <a:p>
            <a:r>
              <a:rPr lang="en-US" dirty="0" smtClean="0"/>
              <a:t>2 </a:t>
            </a:r>
            <a:r>
              <a:rPr lang="en-US" dirty="0"/>
              <a:t>Kings 23:26 "Nevertheless, the LORD did not turn away from the heat of his fierce anger, which burned against Judah because of all that Manasseh had done to provoke him to anger</a:t>
            </a:r>
            <a:r>
              <a:rPr lang="en-US" dirty="0" smtClean="0"/>
              <a: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for Completeness</a:t>
            </a:r>
            <a:endParaRPr lang="en-US" dirty="0"/>
          </a:p>
        </p:txBody>
      </p:sp>
      <p:sp>
        <p:nvSpPr>
          <p:cNvPr id="3" name="Content Placeholder 2"/>
          <p:cNvSpPr>
            <a:spLocks noGrp="1"/>
          </p:cNvSpPr>
          <p:nvPr>
            <p:ph idx="1"/>
          </p:nvPr>
        </p:nvSpPr>
        <p:spPr>
          <a:xfrm>
            <a:off x="304800" y="1600200"/>
            <a:ext cx="8534400" cy="4525963"/>
          </a:xfrm>
        </p:spPr>
        <p:txBody>
          <a:bodyPr>
            <a:normAutofit fontScale="92500" lnSpcReduction="10000"/>
          </a:bodyPr>
          <a:lstStyle/>
          <a:p>
            <a:r>
              <a:rPr lang="en-US" dirty="0" smtClean="0"/>
              <a:t>Note too that God </a:t>
            </a:r>
            <a:r>
              <a:rPr lang="en-US" dirty="0"/>
              <a:t>violated </a:t>
            </a:r>
            <a:r>
              <a:rPr lang="en-US" dirty="0" smtClean="0"/>
              <a:t>his</a:t>
            </a:r>
            <a:r>
              <a:rPr lang="en-US" dirty="0" smtClean="0"/>
              <a:t> </a:t>
            </a:r>
            <a:r>
              <a:rPr lang="en-US" dirty="0"/>
              <a:t>rule in Deuteronomy </a:t>
            </a:r>
            <a:r>
              <a:rPr lang="en-US" dirty="0" smtClean="0"/>
              <a:t>24:16:</a:t>
            </a:r>
          </a:p>
          <a:p>
            <a:pPr lvl="1"/>
            <a:r>
              <a:rPr lang="en-US" dirty="0" smtClean="0"/>
              <a:t>Parents are not to be put to death for their children, nor children put to death for their parents; each will die for their own sin.</a:t>
            </a:r>
          </a:p>
          <a:p>
            <a:r>
              <a:rPr lang="en-US" dirty="0" smtClean="0"/>
              <a:t>And </a:t>
            </a:r>
            <a:r>
              <a:rPr lang="en-US" dirty="0"/>
              <a:t>Ezekiel </a:t>
            </a:r>
            <a:r>
              <a:rPr lang="en-US" dirty="0" smtClean="0"/>
              <a:t>18:19-20:</a:t>
            </a:r>
          </a:p>
          <a:p>
            <a:pPr lvl="1"/>
            <a:r>
              <a:rPr lang="en-US" dirty="0" smtClean="0"/>
              <a:t>The one who sins is the one who will die. The child will not share the guilt of the parent, nor will the parent share the guilt of the child. The righteousness of the righteous will be credited to them, and the wickedness of the wicked will be charged against them.</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t>8. David and the Showbread</a:t>
            </a:r>
            <a:endParaRPr lang="en-US" dirty="0"/>
          </a:p>
        </p:txBody>
      </p:sp>
      <p:sp>
        <p:nvSpPr>
          <p:cNvPr id="3" name="Content Placeholder 2"/>
          <p:cNvSpPr>
            <a:spLocks noGrp="1"/>
          </p:cNvSpPr>
          <p:nvPr>
            <p:ph idx="1"/>
          </p:nvPr>
        </p:nvSpPr>
        <p:spPr>
          <a:xfrm>
            <a:off x="228600" y="1600200"/>
            <a:ext cx="8458200" cy="4525963"/>
          </a:xfrm>
        </p:spPr>
        <p:txBody>
          <a:bodyPr>
            <a:normAutofit fontScale="77500" lnSpcReduction="20000"/>
          </a:bodyPr>
          <a:lstStyle/>
          <a:p>
            <a:r>
              <a:rPr lang="en-US" dirty="0"/>
              <a:t>When Jesus and his cronies were caught plucking grain on the Sabbath, which seemed unlawful, the Pharisees questioned Jesus, and Jesus defended his actions in this way:</a:t>
            </a:r>
          </a:p>
          <a:p>
            <a:r>
              <a:rPr lang="en-US" dirty="0"/>
              <a:t>Mark 2</a:t>
            </a:r>
            <a:br>
              <a:rPr lang="en-US" dirty="0"/>
            </a:br>
            <a:r>
              <a:rPr lang="en-US" baseline="30000" dirty="0"/>
              <a:t>24</a:t>
            </a:r>
            <a:r>
              <a:rPr lang="en-US" dirty="0"/>
              <a:t>The Pharisees said to him, "Look, why are they doing what is unlawful on the Sabbath?" </a:t>
            </a:r>
            <a:br>
              <a:rPr lang="en-US" dirty="0"/>
            </a:br>
            <a:r>
              <a:rPr lang="en-US" baseline="30000" dirty="0"/>
              <a:t>25</a:t>
            </a:r>
            <a:r>
              <a:rPr lang="en-US" dirty="0"/>
              <a:t>He answered, "Have you never read what David did when he and his companions were hungry and in need? </a:t>
            </a:r>
            <a:r>
              <a:rPr lang="en-US" baseline="30000" dirty="0"/>
              <a:t>26</a:t>
            </a:r>
            <a:r>
              <a:rPr lang="en-US" dirty="0"/>
              <a:t>In the days of </a:t>
            </a:r>
            <a:r>
              <a:rPr lang="en-US" dirty="0" err="1"/>
              <a:t>Abiathar</a:t>
            </a:r>
            <a:r>
              <a:rPr lang="en-US" dirty="0"/>
              <a:t> the high priest, </a:t>
            </a:r>
            <a:r>
              <a:rPr lang="en-US" b="1" dirty="0"/>
              <a:t>he entered the house of God and ate the consecrated bread</a:t>
            </a:r>
            <a:r>
              <a:rPr lang="en-US" dirty="0"/>
              <a:t>, which is lawful only for priests to eat. </a:t>
            </a:r>
            <a:r>
              <a:rPr lang="en-US" b="1" dirty="0"/>
              <a:t>And he also gave some to his companions.</a:t>
            </a:r>
            <a:r>
              <a:rPr lang="en-US" dirty="0"/>
              <a:t>" </a:t>
            </a:r>
            <a:br>
              <a:rPr lang="en-US" dirty="0"/>
            </a:br>
            <a:r>
              <a:rPr lang="en-US" baseline="30000" dirty="0"/>
              <a:t>27</a:t>
            </a:r>
            <a:r>
              <a:rPr lang="en-US" dirty="0"/>
              <a:t>Then he said to them, "The Sabbath was made for man, not man for the Sabbath</a:t>
            </a:r>
            <a:r>
              <a:rPr lang="en-US" dirty="0" smtClean="0"/>
              <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David Gave Bread to His Companions?</a:t>
            </a:r>
            <a:br>
              <a:rPr lang="en-US" dirty="0" smtClean="0"/>
            </a:br>
            <a:r>
              <a:rPr lang="en-US" dirty="0" smtClean="0"/>
              <a:t>Let’s </a:t>
            </a:r>
            <a:r>
              <a:rPr lang="en-US" dirty="0" smtClean="0"/>
              <a:t>Look at the Story</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1 Samuel, Saul is trying to kill David.  </a:t>
            </a:r>
            <a:endParaRPr lang="en-US" dirty="0" smtClean="0"/>
          </a:p>
          <a:p>
            <a:r>
              <a:rPr lang="en-US" dirty="0" smtClean="0"/>
              <a:t>At </a:t>
            </a:r>
            <a:r>
              <a:rPr lang="en-US" dirty="0"/>
              <a:t>one point, David hides in a field alone, awaiting word to see whether it is safe to attend a banquet or whether he should make a run for it.  </a:t>
            </a:r>
            <a:endParaRPr lang="en-US" dirty="0" smtClean="0"/>
          </a:p>
          <a:p>
            <a:r>
              <a:rPr lang="en-US" dirty="0" smtClean="0"/>
              <a:t>Saul’s </a:t>
            </a:r>
            <a:r>
              <a:rPr lang="en-US" dirty="0"/>
              <a:t>son Jonathan was supposed to tell David how things stood (1 Sam. 20 1-23).  </a:t>
            </a:r>
            <a:endParaRPr lang="en-US" dirty="0" smtClean="0"/>
          </a:p>
          <a:p>
            <a:r>
              <a:rPr lang="en-US" dirty="0" smtClean="0"/>
              <a:t>Jonathan </a:t>
            </a:r>
            <a:r>
              <a:rPr lang="en-US" dirty="0"/>
              <a:t>gives David the news that Saul is intent on killing David (v. 39), and after a tearful farewell, Jonathan returns home while David starts running for his life.  </a:t>
            </a:r>
            <a:endParaRPr lang="en-US" dirty="0" smtClean="0"/>
          </a:p>
          <a:p>
            <a:r>
              <a:rPr lang="en-US" dirty="0" smtClean="0"/>
              <a:t>That </a:t>
            </a:r>
            <a:r>
              <a:rPr lang="en-US" dirty="0"/>
              <a:t>is the end of 1 Samuel, chapter twenty.  </a:t>
            </a:r>
            <a:endParaRPr lang="en-US" dirty="0" smtClean="0"/>
          </a:p>
          <a:p>
            <a:r>
              <a:rPr lang="en-US" dirty="0" smtClean="0"/>
              <a:t>Chapter </a:t>
            </a:r>
            <a:r>
              <a:rPr lang="en-US" dirty="0"/>
              <a:t>twenty-one picks up with David on the run </a:t>
            </a:r>
            <a:r>
              <a:rPr lang="en-US" b="1" dirty="0"/>
              <a:t>alone</a:t>
            </a:r>
            <a:r>
              <a:rPr lang="en-US" dirty="0" smtClean="0"/>
              <a:t>.</a:t>
            </a:r>
          </a:p>
          <a:p>
            <a:r>
              <a:rPr lang="en-US" dirty="0" smtClean="0"/>
              <a:t>David </a:t>
            </a:r>
            <a:r>
              <a:rPr lang="en-US" dirty="0"/>
              <a:t>goes to the place called Nob, and to the priest there.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Lies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 Samuel: </a:t>
            </a:r>
          </a:p>
          <a:p>
            <a:pPr>
              <a:buNone/>
            </a:pPr>
            <a:r>
              <a:rPr lang="en-US" baseline="30000" dirty="0"/>
              <a:t>	</a:t>
            </a:r>
            <a:r>
              <a:rPr lang="en-US" baseline="30000" dirty="0" smtClean="0"/>
              <a:t>1</a:t>
            </a:r>
            <a:r>
              <a:rPr lang="en-US" dirty="0" smtClean="0"/>
              <a:t> </a:t>
            </a:r>
            <a:r>
              <a:rPr lang="en-US" dirty="0"/>
              <a:t>David went to Nob, to </a:t>
            </a:r>
            <a:r>
              <a:rPr lang="en-US" dirty="0" err="1"/>
              <a:t>Ahimelech</a:t>
            </a:r>
            <a:r>
              <a:rPr lang="en-US" dirty="0"/>
              <a:t> the priest. </a:t>
            </a:r>
            <a:r>
              <a:rPr lang="en-US" dirty="0" err="1"/>
              <a:t>Ahimelech</a:t>
            </a:r>
            <a:r>
              <a:rPr lang="en-US" dirty="0"/>
              <a:t> trembled when he met him, and asked, "Why are you alone? Why is no one with you?" </a:t>
            </a:r>
            <a:br>
              <a:rPr lang="en-US" dirty="0"/>
            </a:br>
            <a:r>
              <a:rPr lang="en-US" baseline="30000" dirty="0"/>
              <a:t>2</a:t>
            </a:r>
            <a:r>
              <a:rPr lang="en-US" dirty="0"/>
              <a:t> David answered </a:t>
            </a:r>
            <a:r>
              <a:rPr lang="en-US" dirty="0" err="1"/>
              <a:t>Ahimelech</a:t>
            </a:r>
            <a:r>
              <a:rPr lang="en-US" dirty="0"/>
              <a:t> the priest, "The king charged me with a certain matter and said to me, 'No one is to know anything about your mission and your instructions.' </a:t>
            </a:r>
            <a:r>
              <a:rPr lang="en-US" b="1" dirty="0"/>
              <a:t>As for my men, I have told them to meet me at a certain place. </a:t>
            </a:r>
            <a:r>
              <a:rPr lang="en-US" baseline="30000" dirty="0"/>
              <a:t>3</a:t>
            </a:r>
            <a:r>
              <a:rPr lang="en-US" dirty="0"/>
              <a:t> </a:t>
            </a:r>
            <a:r>
              <a:rPr lang="en-US" b="1" dirty="0"/>
              <a:t>Now then, what do you have on hand? Give me five loaves of bread, or whatever you can find</a:t>
            </a:r>
            <a:r>
              <a:rPr lang="en-US" b="1" dirty="0" smtClean="0"/>
              <a: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Lie Worked. But It’s a Lie.</a:t>
            </a:r>
            <a:endParaRPr lang="en-US" dirty="0"/>
          </a:p>
        </p:txBody>
      </p:sp>
      <p:sp>
        <p:nvSpPr>
          <p:cNvPr id="3" name="Content Placeholder 2"/>
          <p:cNvSpPr>
            <a:spLocks noGrp="1"/>
          </p:cNvSpPr>
          <p:nvPr>
            <p:ph idx="1"/>
          </p:nvPr>
        </p:nvSpPr>
        <p:spPr>
          <a:xfrm>
            <a:off x="152400" y="1371600"/>
            <a:ext cx="8839200" cy="5029200"/>
          </a:xfrm>
        </p:spPr>
        <p:txBody>
          <a:bodyPr>
            <a:normAutofit fontScale="92500" lnSpcReduction="20000"/>
          </a:bodyPr>
          <a:lstStyle/>
          <a:p>
            <a:r>
              <a:rPr lang="en-US" dirty="0"/>
              <a:t>David was alone, not with his companions, as Jesus stated.  </a:t>
            </a:r>
            <a:endParaRPr lang="en-US" dirty="0" smtClean="0"/>
          </a:p>
          <a:p>
            <a:r>
              <a:rPr lang="en-US" dirty="0" smtClean="0"/>
              <a:t>When </a:t>
            </a:r>
            <a:r>
              <a:rPr lang="en-US" dirty="0"/>
              <a:t>David meets with </a:t>
            </a:r>
            <a:r>
              <a:rPr lang="en-US" dirty="0" err="1"/>
              <a:t>Ahimelech</a:t>
            </a:r>
            <a:r>
              <a:rPr lang="en-US" dirty="0"/>
              <a:t>, </a:t>
            </a:r>
            <a:r>
              <a:rPr lang="en-US" b="1" dirty="0"/>
              <a:t>David lies and states that he and </a:t>
            </a:r>
            <a:r>
              <a:rPr lang="en-US" b="1" dirty="0" smtClean="0"/>
              <a:t>some </a:t>
            </a:r>
            <a:r>
              <a:rPr lang="en-US" b="1" dirty="0"/>
              <a:t>men are on a mission for the king in order to be able to get the sacred bread.  </a:t>
            </a:r>
            <a:endParaRPr lang="en-US" b="1" dirty="0" smtClean="0"/>
          </a:p>
          <a:p>
            <a:r>
              <a:rPr lang="en-US" dirty="0" smtClean="0"/>
              <a:t>Since </a:t>
            </a:r>
            <a:r>
              <a:rPr lang="en-US" dirty="0"/>
              <a:t>the king, Saul, was trying to kill David and not send him on a mission, it is clear that David is lying to try to get supplies.  </a:t>
            </a:r>
            <a:endParaRPr lang="en-US" dirty="0" smtClean="0"/>
          </a:p>
          <a:p>
            <a:r>
              <a:rPr lang="en-US" dirty="0" smtClean="0"/>
              <a:t>The </a:t>
            </a:r>
            <a:r>
              <a:rPr lang="en-US" dirty="0"/>
              <a:t>lie works, and he gets the bread and a weapon </a:t>
            </a:r>
            <a:r>
              <a:rPr lang="en-US" dirty="0" smtClean="0"/>
              <a:t>(which is Goliath’s </a:t>
            </a:r>
            <a:r>
              <a:rPr lang="en-US" dirty="0"/>
              <a:t>old </a:t>
            </a:r>
            <a:r>
              <a:rPr lang="en-US" dirty="0" smtClean="0"/>
              <a:t>sword).</a:t>
            </a:r>
          </a:p>
          <a:p>
            <a:r>
              <a:rPr lang="en-US" sz="3800" b="1" dirty="0" smtClean="0"/>
              <a:t>Jesus did not read his Bible carefully. He thought David was telling the truth.</a:t>
            </a:r>
            <a:endParaRPr lang="en-US" sz="3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Claims</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Jesus always taught in the synagogues and in the temple, and </a:t>
            </a:r>
            <a:endParaRPr lang="en-US" i="1" dirty="0"/>
          </a:p>
          <a:p>
            <a:pPr marL="514350" indent="-514350">
              <a:buFont typeface="+mj-lt"/>
              <a:buAutoNum type="arabicPeriod"/>
            </a:pPr>
            <a:r>
              <a:rPr lang="en-US" i="1" dirty="0"/>
              <a:t>Jesus shared all of his teachings with his public audiences; he never kept important parts of his teachings a secret.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Jesus’ First Conversions</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pPr marL="0" indent="0">
              <a:buNone/>
            </a:pPr>
            <a:r>
              <a:rPr lang="en-US" sz="4000" dirty="0"/>
              <a:t>Were Simon Peter and Andrew converted before or after John the Baptist was </a:t>
            </a:r>
            <a:r>
              <a:rPr lang="en-US" sz="4000" dirty="0" smtClean="0"/>
              <a:t>imprisoned?</a:t>
            </a:r>
          </a:p>
          <a:p>
            <a:pPr>
              <a:buNone/>
            </a:pPr>
            <a:endParaRPr lang="en-US" dirty="0" smtClean="0"/>
          </a:p>
          <a:p>
            <a:r>
              <a:rPr lang="en-US" sz="3400" b="1" dirty="0" smtClean="0"/>
              <a:t>Mark </a:t>
            </a:r>
            <a:r>
              <a:rPr lang="en-US" sz="3400" b="1" dirty="0"/>
              <a:t>1:14-18 say they were converted </a:t>
            </a:r>
            <a:r>
              <a:rPr lang="en-US" sz="3400" b="1" u="sng" dirty="0"/>
              <a:t>after</a:t>
            </a:r>
            <a:r>
              <a:rPr lang="en-US" sz="3400" b="1" dirty="0"/>
              <a:t> John the Baptist was imprisoned</a:t>
            </a:r>
            <a:r>
              <a:rPr lang="en-US" sz="3400" b="1" dirty="0" smtClean="0"/>
              <a:t>.</a:t>
            </a:r>
            <a:r>
              <a:rPr lang="en-US" dirty="0"/>
              <a:t/>
            </a:r>
            <a:br>
              <a:rPr lang="en-US" dirty="0"/>
            </a:br>
            <a:r>
              <a:rPr lang="en-US" dirty="0"/>
              <a:t/>
            </a:r>
            <a:br>
              <a:rPr lang="en-US" dirty="0"/>
            </a:br>
            <a:r>
              <a:rPr lang="en-US" dirty="0"/>
              <a:t>14 </a:t>
            </a:r>
            <a:r>
              <a:rPr lang="en-US" b="1" u="sng" dirty="0"/>
              <a:t>After John was put in prison</a:t>
            </a:r>
            <a:r>
              <a:rPr lang="en-US" dirty="0"/>
              <a:t>, Jesus went into Galilee, proclaiming the good news of God.</a:t>
            </a:r>
            <a:br>
              <a:rPr lang="en-US" dirty="0"/>
            </a:br>
            <a:r>
              <a:rPr lang="en-US" dirty="0"/>
              <a:t>15 "The time has come," he said. "The kingdom of God is near. Repent and believe the good news!" </a:t>
            </a:r>
            <a:br>
              <a:rPr lang="en-US" dirty="0"/>
            </a:br>
            <a:r>
              <a:rPr lang="en-US" dirty="0"/>
              <a:t>16 As Jesus walked beside the Sea of Galilee, he saw Simon and his brother Andrew casting a net into the lake, for they were fishermen. </a:t>
            </a:r>
            <a:br>
              <a:rPr lang="en-US" dirty="0"/>
            </a:br>
            <a:r>
              <a:rPr lang="en-US" dirty="0"/>
              <a:t>17 "Come, follow me," Jesus said, "and I will make you fishers of men." </a:t>
            </a:r>
            <a:br>
              <a:rPr lang="en-US" dirty="0"/>
            </a:br>
            <a:r>
              <a:rPr lang="en-US" dirty="0"/>
              <a:t>18 At once they left their nets and followed him</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Another Version of the Story</a:t>
            </a:r>
            <a:endParaRPr lang="en-US" dirty="0"/>
          </a:p>
        </p:txBody>
      </p:sp>
      <p:sp>
        <p:nvSpPr>
          <p:cNvPr id="3" name="Content Placeholder 2"/>
          <p:cNvSpPr>
            <a:spLocks noGrp="1"/>
          </p:cNvSpPr>
          <p:nvPr>
            <p:ph idx="1"/>
          </p:nvPr>
        </p:nvSpPr>
        <p:spPr/>
        <p:txBody>
          <a:bodyPr>
            <a:normAutofit fontScale="85000" lnSpcReduction="20000"/>
          </a:bodyPr>
          <a:lstStyle/>
          <a:p>
            <a:r>
              <a:rPr lang="en-US" dirty="0"/>
              <a:t>John 1:40-42 and 3:22-24 show it was </a:t>
            </a:r>
            <a:r>
              <a:rPr lang="en-US" u="sng" dirty="0"/>
              <a:t>before</a:t>
            </a:r>
            <a:r>
              <a:rPr lang="en-US" dirty="0"/>
              <a:t> John the Baptist was imprisoned.</a:t>
            </a:r>
            <a:br>
              <a:rPr lang="en-US" dirty="0"/>
            </a:br>
            <a:r>
              <a:rPr lang="en-US" dirty="0"/>
              <a:t/>
            </a:r>
            <a:br>
              <a:rPr lang="en-US" dirty="0"/>
            </a:br>
            <a:r>
              <a:rPr lang="en-US" dirty="0"/>
              <a:t>1:40 Andrew, Simon Peter's brother, was one of the two who heard what John had said and who had followed Jesus.</a:t>
            </a:r>
            <a:br>
              <a:rPr lang="en-US" dirty="0"/>
            </a:br>
            <a:r>
              <a:rPr lang="en-US" dirty="0"/>
              <a:t>41 The first thing Andrew did was to find his brother Simon and tell him, "We have found the Messiah" (that is, the Christ). </a:t>
            </a:r>
            <a:br>
              <a:rPr lang="en-US" dirty="0"/>
            </a:br>
            <a:r>
              <a:rPr lang="en-US" dirty="0"/>
              <a:t>42 And he brought him to Jesus. Jesus looked at him and said, "You are Simon son of John. You will be called </a:t>
            </a:r>
            <a:r>
              <a:rPr lang="en-US" dirty="0" err="1"/>
              <a:t>Cephas</a:t>
            </a:r>
            <a:r>
              <a:rPr lang="en-US" dirty="0"/>
              <a:t>" (which, when translated, is Peter</a:t>
            </a:r>
            <a:r>
              <a:rPr lang="en-US" dirty="0" smtClean="0"/>
              <a:t>.)</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562600" cy="1143000"/>
          </a:xfrm>
        </p:spPr>
        <p:txBody>
          <a:bodyPr>
            <a:normAutofit fontScale="90000"/>
          </a:bodyPr>
          <a:lstStyle/>
          <a:p>
            <a:r>
              <a:rPr lang="en-US" dirty="0" smtClean="0"/>
              <a:t>And Two Chapters Later:</a:t>
            </a:r>
            <a:endParaRPr lang="en-US" dirty="0"/>
          </a:p>
        </p:txBody>
      </p:sp>
      <p:sp>
        <p:nvSpPr>
          <p:cNvPr id="3" name="Content Placeholder 2"/>
          <p:cNvSpPr>
            <a:spLocks noGrp="1"/>
          </p:cNvSpPr>
          <p:nvPr>
            <p:ph idx="1"/>
          </p:nvPr>
        </p:nvSpPr>
        <p:spPr>
          <a:xfrm>
            <a:off x="2667000" y="1524000"/>
            <a:ext cx="6248400" cy="4953000"/>
          </a:xfrm>
        </p:spPr>
        <p:txBody>
          <a:bodyPr>
            <a:normAutofit fontScale="92500" lnSpcReduction="20000"/>
          </a:bodyPr>
          <a:lstStyle/>
          <a:p>
            <a:pPr marL="290513" lvl="1">
              <a:buNone/>
            </a:pPr>
            <a:r>
              <a:rPr lang="en-US" dirty="0"/>
              <a:t>L</a:t>
            </a:r>
            <a:r>
              <a:rPr lang="en-US" dirty="0" smtClean="0"/>
              <a:t>ater</a:t>
            </a:r>
            <a:r>
              <a:rPr lang="en-US" dirty="0"/>
              <a:t>, in John 3:22-24, we see this</a:t>
            </a:r>
            <a:r>
              <a:rPr lang="en-US" dirty="0" smtClean="0"/>
              <a:t>:</a:t>
            </a:r>
          </a:p>
          <a:p>
            <a:pPr marL="290513" lvl="1">
              <a:buNone/>
            </a:pPr>
            <a:r>
              <a:rPr lang="en-US" dirty="0"/>
              <a:t/>
            </a:r>
            <a:br>
              <a:rPr lang="en-US" dirty="0"/>
            </a:br>
            <a:r>
              <a:rPr lang="en-US" sz="3200" dirty="0"/>
              <a:t>22 After this, Jesus and his disciples went out into the Judean countryside, where he spent some time with them, and baptized.</a:t>
            </a:r>
            <a:br>
              <a:rPr lang="en-US" sz="3200" dirty="0"/>
            </a:br>
            <a:r>
              <a:rPr lang="en-US" sz="3200" dirty="0"/>
              <a:t>23 Now John also was baptizing at </a:t>
            </a:r>
            <a:r>
              <a:rPr lang="en-US" sz="3200" dirty="0" err="1"/>
              <a:t>Aenon</a:t>
            </a:r>
            <a:r>
              <a:rPr lang="en-US" sz="3200" dirty="0"/>
              <a:t> near </a:t>
            </a:r>
            <a:r>
              <a:rPr lang="en-US" sz="3200" dirty="0" err="1"/>
              <a:t>Salim</a:t>
            </a:r>
            <a:r>
              <a:rPr lang="en-US" sz="3200" dirty="0"/>
              <a:t>, because there was plenty of water, and people were constantly coming to be baptized. </a:t>
            </a:r>
            <a:br>
              <a:rPr lang="en-US" sz="3200" dirty="0"/>
            </a:br>
            <a:r>
              <a:rPr lang="en-US" sz="3200" dirty="0"/>
              <a:t>24 </a:t>
            </a:r>
            <a:r>
              <a:rPr lang="en-US" sz="3200" u="sng" dirty="0"/>
              <a:t>(This was before John was put in prison.)</a:t>
            </a:r>
            <a:r>
              <a:rPr lang="en-US" sz="3200" dirty="0"/>
              <a:t> </a:t>
            </a:r>
          </a:p>
        </p:txBody>
      </p:sp>
      <p:pic>
        <p:nvPicPr>
          <p:cNvPr id="41986" name="Picture 2" descr="C:\Documents and Settings\OPAC\Local Settings\Temporary Internet Files\Content.IE5\Y5SR65A1\dglxasset[1].aspx"/>
          <p:cNvPicPr>
            <a:picLocks noChangeAspect="1" noChangeArrowheads="1"/>
          </p:cNvPicPr>
          <p:nvPr/>
        </p:nvPicPr>
        <p:blipFill>
          <a:blip r:embed="rId2" cstate="print"/>
          <a:srcRect/>
          <a:stretch>
            <a:fillRect/>
          </a:stretch>
        </p:blipFill>
        <p:spPr bwMode="auto">
          <a:xfrm>
            <a:off x="533400" y="2438400"/>
            <a:ext cx="1631290" cy="1987093"/>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Clear Contradiction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So does the bible tell us that Simon Peter and Andrew were converted?</a:t>
            </a:r>
            <a:br>
              <a:rPr lang="en-US" dirty="0"/>
            </a:br>
            <a:r>
              <a:rPr lang="en-US" dirty="0" smtClean="0"/>
              <a:t>	Yes.</a:t>
            </a:r>
          </a:p>
          <a:p>
            <a:r>
              <a:rPr lang="en-US" dirty="0" smtClean="0"/>
              <a:t>Does </a:t>
            </a:r>
            <a:r>
              <a:rPr lang="en-US" dirty="0"/>
              <a:t>the bible also tell us about this conversion within a time frame in relation to the imprisonment of John the Baptist?</a:t>
            </a:r>
            <a:br>
              <a:rPr lang="en-US" dirty="0"/>
            </a:br>
            <a:r>
              <a:rPr lang="en-US" dirty="0" smtClean="0"/>
              <a:t>	Yes.</a:t>
            </a:r>
          </a:p>
          <a:p>
            <a:r>
              <a:rPr lang="en-US" dirty="0" smtClean="0"/>
              <a:t>Can </a:t>
            </a:r>
            <a:r>
              <a:rPr lang="en-US" dirty="0"/>
              <a:t>the </a:t>
            </a:r>
            <a:r>
              <a:rPr lang="en-US" dirty="0" smtClean="0"/>
              <a:t>Bible </a:t>
            </a:r>
            <a:r>
              <a:rPr lang="en-US" dirty="0"/>
              <a:t>then show me which event preceded the other without contradiction?</a:t>
            </a:r>
            <a:br>
              <a:rPr lang="en-US" dirty="0"/>
            </a:br>
            <a:r>
              <a:rPr lang="en-US" dirty="0" smtClean="0"/>
              <a:t>	No.</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 Was Jesus God?</a:t>
            </a:r>
            <a:endParaRPr lang="en-US" dirty="0"/>
          </a:p>
        </p:txBody>
      </p:sp>
      <p:sp>
        <p:nvSpPr>
          <p:cNvPr id="3" name="Content Placeholder 2"/>
          <p:cNvSpPr>
            <a:spLocks noGrp="1"/>
          </p:cNvSpPr>
          <p:nvPr>
            <p:ph idx="1"/>
          </p:nvPr>
        </p:nvSpPr>
        <p:spPr>
          <a:xfrm>
            <a:off x="381000" y="1600200"/>
            <a:ext cx="5410200" cy="4525963"/>
          </a:xfrm>
        </p:spPr>
        <p:txBody>
          <a:bodyPr/>
          <a:lstStyle/>
          <a:p>
            <a:r>
              <a:rPr lang="en-US" dirty="0" smtClean="0"/>
              <a:t>In John 10:30 </a:t>
            </a:r>
            <a:r>
              <a:rPr lang="en-US" i="1" dirty="0" smtClean="0"/>
              <a:t>Jesus</a:t>
            </a:r>
            <a:r>
              <a:rPr lang="en-US" dirty="0" smtClean="0"/>
              <a:t> says "I and my </a:t>
            </a:r>
            <a:r>
              <a:rPr lang="en-US" i="1" dirty="0" smtClean="0"/>
              <a:t>father are one</a:t>
            </a:r>
            <a:r>
              <a:rPr lang="en-US" dirty="0" smtClean="0"/>
              <a:t>.“</a:t>
            </a:r>
          </a:p>
          <a:p>
            <a:r>
              <a:rPr lang="en-US" dirty="0" smtClean="0"/>
              <a:t>This is taken to mean that Jesus IS God.</a:t>
            </a:r>
          </a:p>
          <a:p>
            <a:r>
              <a:rPr lang="en-US" dirty="0" smtClean="0"/>
              <a:t>God and Jesus are the same one being.</a:t>
            </a:r>
            <a:endParaRPr lang="en-US" dirty="0"/>
          </a:p>
        </p:txBody>
      </p:sp>
      <p:pic>
        <p:nvPicPr>
          <p:cNvPr id="18433" name="Picture 1" descr="C:\Documents and Settings\OPAC\Local Settings\Temporary Internet Files\Content.IE5\WJC9SLM7\MP900409424[1].jpg"/>
          <p:cNvPicPr>
            <a:picLocks noChangeAspect="1" noChangeArrowheads="1"/>
          </p:cNvPicPr>
          <p:nvPr/>
        </p:nvPicPr>
        <p:blipFill>
          <a:blip r:embed="rId2" cstate="print"/>
          <a:srcRect/>
          <a:stretch>
            <a:fillRect/>
          </a:stretch>
        </p:blipFill>
        <p:spPr bwMode="auto">
          <a:xfrm>
            <a:off x="5867400" y="2667000"/>
            <a:ext cx="3067885" cy="202049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dirty="0" smtClean="0"/>
              <a:t>Leibniz’s Law: If two things are identical, then they must have all properties in common.</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the Same</a:t>
            </a:r>
            <a:endParaRPr lang="en-US" dirty="0"/>
          </a:p>
        </p:txBody>
      </p:sp>
      <p:sp>
        <p:nvSpPr>
          <p:cNvPr id="3" name="Content Placeholder 2"/>
          <p:cNvSpPr>
            <a:spLocks noGrp="1"/>
          </p:cNvSpPr>
          <p:nvPr>
            <p:ph idx="1"/>
          </p:nvPr>
        </p:nvSpPr>
        <p:spPr>
          <a:xfrm>
            <a:off x="304800" y="1600200"/>
            <a:ext cx="8382000" cy="4525963"/>
          </a:xfrm>
        </p:spPr>
        <p:txBody>
          <a:bodyPr/>
          <a:lstStyle/>
          <a:p>
            <a:pPr marL="1588" indent="-1588">
              <a:buNone/>
            </a:pPr>
            <a:r>
              <a:rPr lang="en-US" dirty="0"/>
              <a:t> </a:t>
            </a:r>
            <a:r>
              <a:rPr lang="en-US" dirty="0" smtClean="0"/>
              <a:t>”Ye </a:t>
            </a:r>
            <a:r>
              <a:rPr lang="en-US" dirty="0"/>
              <a:t>have heard how I said unto you, I go away, and come again unto you. If ye loved me, ye would rejoice, because I said, I go unto the Father: for </a:t>
            </a:r>
            <a:r>
              <a:rPr lang="en-US" b="1" dirty="0"/>
              <a:t>my Father is greater than </a:t>
            </a:r>
            <a:r>
              <a:rPr lang="en-US" b="1" dirty="0" smtClean="0"/>
              <a:t>I</a:t>
            </a:r>
            <a:r>
              <a:rPr lang="en-US" dirty="0" smtClean="0"/>
              <a:t>.” </a:t>
            </a:r>
            <a:r>
              <a:rPr lang="en-US" sz="2800" dirty="0" smtClean="0"/>
              <a:t>John </a:t>
            </a:r>
            <a:r>
              <a:rPr lang="en-US" sz="2800" dirty="0"/>
              <a:t>14:28</a:t>
            </a:r>
            <a:r>
              <a:rPr lang="en-US" dirty="0"/>
              <a:t/>
            </a:r>
            <a:br>
              <a:rPr lang="en-US" dirty="0"/>
            </a:br>
            <a:endParaRPr lang="en-US" dirty="0" smtClean="0"/>
          </a:p>
          <a:p>
            <a:pPr marL="1588" indent="-1588">
              <a:buNone/>
            </a:pPr>
            <a:r>
              <a:rPr lang="en-US" dirty="0" smtClean="0"/>
              <a:t>“But </a:t>
            </a:r>
            <a:r>
              <a:rPr lang="en-US" dirty="0"/>
              <a:t>of that day and that hour </a:t>
            </a:r>
            <a:r>
              <a:rPr lang="en-US" dirty="0" err="1"/>
              <a:t>knoweth</a:t>
            </a:r>
            <a:r>
              <a:rPr lang="en-US" dirty="0"/>
              <a:t> no man, no, not the angels which are in heaven, </a:t>
            </a:r>
            <a:r>
              <a:rPr lang="en-US" b="1" dirty="0"/>
              <a:t>neither the Son, but the father</a:t>
            </a:r>
            <a:r>
              <a:rPr lang="en-US" b="1" dirty="0" smtClean="0"/>
              <a:t>.”</a:t>
            </a:r>
            <a:r>
              <a:rPr lang="en-US" dirty="0"/>
              <a:t>  Mark 13:32</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God Have a God?</a:t>
            </a:r>
            <a:endParaRPr lang="en-US" dirty="0"/>
          </a:p>
        </p:txBody>
      </p:sp>
      <p:sp>
        <p:nvSpPr>
          <p:cNvPr id="3" name="Content Placeholder 2"/>
          <p:cNvSpPr>
            <a:spLocks noGrp="1"/>
          </p:cNvSpPr>
          <p:nvPr>
            <p:ph idx="1"/>
          </p:nvPr>
        </p:nvSpPr>
        <p:spPr/>
        <p:txBody>
          <a:bodyPr/>
          <a:lstStyle/>
          <a:p>
            <a:r>
              <a:rPr lang="en-US" dirty="0" smtClean="0"/>
              <a:t>“Jesus </a:t>
            </a:r>
            <a:r>
              <a:rPr lang="en-US" dirty="0" err="1"/>
              <a:t>saith</a:t>
            </a:r>
            <a:r>
              <a:rPr lang="en-US" dirty="0"/>
              <a:t> unto her, Touch me not; for I am not yet ascended to my Father: but go to my brethren, and say unto them. </a:t>
            </a:r>
            <a:r>
              <a:rPr lang="en-US" b="1" dirty="0"/>
              <a:t>I ascend unto my Father, and your Father; and to my God, and your God</a:t>
            </a:r>
            <a:r>
              <a:rPr lang="en-US" b="1" dirty="0" smtClean="0"/>
              <a:t>.</a:t>
            </a:r>
            <a:r>
              <a:rPr lang="en-US" dirty="0" smtClean="0"/>
              <a:t>”</a:t>
            </a:r>
            <a:r>
              <a:rPr lang="en-US" dirty="0"/>
              <a:t>  John 20:17</a:t>
            </a:r>
            <a:br>
              <a:rPr lang="en-US" dirty="0"/>
            </a:br>
            <a:endParaRPr lang="en-US" dirty="0" smtClean="0"/>
          </a:p>
          <a:p>
            <a:r>
              <a:rPr lang="en-US" dirty="0" smtClean="0"/>
              <a:t>Clearly, this verse says that Jesus is not God.</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Ten Contradictions</a:t>
            </a:r>
            <a:endParaRPr lang="en-US" dirty="0"/>
          </a:p>
        </p:txBody>
      </p:sp>
      <p:sp>
        <p:nvSpPr>
          <p:cNvPr id="3" name="Content Placeholder 2"/>
          <p:cNvSpPr>
            <a:spLocks noGrp="1"/>
          </p:cNvSpPr>
          <p:nvPr>
            <p:ph sz="half" idx="1"/>
          </p:nvPr>
        </p:nvSpPr>
        <p:spPr/>
        <p:txBody>
          <a:bodyPr/>
          <a:lstStyle/>
          <a:p>
            <a:pPr marL="514350" indent="-514350">
              <a:buFont typeface="+mj-lt"/>
              <a:buAutoNum type="arabicPeriod"/>
            </a:pPr>
            <a:r>
              <a:rPr lang="en-US" dirty="0" smtClean="0"/>
              <a:t>Jesus Lied to the High Priest</a:t>
            </a:r>
          </a:p>
          <a:p>
            <a:pPr marL="514350" indent="-514350">
              <a:buFont typeface="+mj-lt"/>
              <a:buAutoNum type="arabicPeriod"/>
            </a:pPr>
            <a:r>
              <a:rPr lang="en-US" dirty="0" smtClean="0"/>
              <a:t>What Must We Do to be Saved?</a:t>
            </a:r>
          </a:p>
          <a:p>
            <a:pPr marL="514350" indent="-514350">
              <a:buFont typeface="+mj-lt"/>
              <a:buAutoNum type="arabicPeriod"/>
            </a:pPr>
            <a:r>
              <a:rPr lang="en-US" dirty="0" smtClean="0"/>
              <a:t>Can You Divorce and Remarry?</a:t>
            </a:r>
          </a:p>
          <a:p>
            <a:pPr marL="514350" indent="-514350">
              <a:buFont typeface="+mj-lt"/>
              <a:buAutoNum type="arabicPeriod"/>
            </a:pPr>
            <a:r>
              <a:rPr lang="en-US" dirty="0" smtClean="0"/>
              <a:t>God Can’t Count Sons</a:t>
            </a:r>
          </a:p>
          <a:p>
            <a:pPr marL="514350" indent="-514350">
              <a:buFont typeface="+mj-lt"/>
              <a:buAutoNum type="arabicPeriod"/>
            </a:pPr>
            <a:r>
              <a:rPr lang="en-US" dirty="0" smtClean="0"/>
              <a:t>The Mary Magdalene Problem</a:t>
            </a:r>
            <a:endParaRPr lang="en-US" dirty="0"/>
          </a:p>
        </p:txBody>
      </p:sp>
      <p:sp>
        <p:nvSpPr>
          <p:cNvPr id="5" name="Content Placeholder 4"/>
          <p:cNvSpPr>
            <a:spLocks noGrp="1"/>
          </p:cNvSpPr>
          <p:nvPr>
            <p:ph sz="half" idx="2"/>
          </p:nvPr>
        </p:nvSpPr>
        <p:spPr/>
        <p:txBody>
          <a:bodyPr/>
          <a:lstStyle/>
          <a:p>
            <a:pPr marL="514350" indent="-514350">
              <a:buFont typeface="+mj-lt"/>
              <a:buAutoNum type="arabicPeriod" startAt="6"/>
            </a:pPr>
            <a:r>
              <a:rPr lang="en-US" dirty="0" smtClean="0"/>
              <a:t>Will God Always Be There for You?</a:t>
            </a:r>
          </a:p>
          <a:p>
            <a:pPr marL="514350" indent="-514350">
              <a:buFont typeface="+mj-lt"/>
              <a:buAutoNum type="arabicPeriod" startAt="6"/>
            </a:pPr>
            <a:r>
              <a:rPr lang="en-US" dirty="0" smtClean="0"/>
              <a:t>The Josiah Problem</a:t>
            </a:r>
          </a:p>
          <a:p>
            <a:pPr marL="514350" indent="-514350">
              <a:buFont typeface="+mj-lt"/>
              <a:buAutoNum type="arabicPeriod" startAt="6"/>
            </a:pPr>
            <a:r>
              <a:rPr lang="en-US" dirty="0" smtClean="0"/>
              <a:t>David and the Showbread</a:t>
            </a:r>
          </a:p>
          <a:p>
            <a:pPr marL="514350" indent="-514350">
              <a:buFont typeface="+mj-lt"/>
              <a:buAutoNum type="arabicPeriod" startAt="6"/>
            </a:pPr>
            <a:r>
              <a:rPr lang="en-US" dirty="0" smtClean="0"/>
              <a:t>Jesus’ First Conversions</a:t>
            </a:r>
          </a:p>
          <a:p>
            <a:pPr marL="514350" indent="-514350">
              <a:buFont typeface="+mj-lt"/>
              <a:buAutoNum type="arabicPeriod" startAt="6"/>
            </a:pPr>
            <a:r>
              <a:rPr lang="en-US" dirty="0" smtClean="0"/>
              <a:t>Was Jesus God?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Always?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Jesus </a:t>
            </a:r>
            <a:r>
              <a:rPr lang="en-US" dirty="0"/>
              <a:t>states, "I </a:t>
            </a:r>
            <a:r>
              <a:rPr lang="en-US" b="1" dirty="0"/>
              <a:t>always</a:t>
            </a:r>
            <a:r>
              <a:rPr lang="en-US" dirty="0"/>
              <a:t> taught in synagogues and in the </a:t>
            </a:r>
            <a:r>
              <a:rPr lang="en-US" dirty="0" smtClean="0"/>
              <a:t>temple.”</a:t>
            </a:r>
            <a:endParaRPr lang="en-US" dirty="0"/>
          </a:p>
          <a:p>
            <a:r>
              <a:rPr lang="en-US" dirty="0"/>
              <a:t>The word in John 18:20 being translated as "always" </a:t>
            </a:r>
            <a:r>
              <a:rPr lang="en-US" dirty="0" smtClean="0"/>
              <a:t>is </a:t>
            </a:r>
            <a:r>
              <a:rPr lang="en-US" dirty="0"/>
              <a:t>the Greek word "</a:t>
            </a:r>
            <a:r>
              <a:rPr lang="en-US" dirty="0" err="1"/>
              <a:t>pantoteh</a:t>
            </a:r>
            <a:r>
              <a:rPr lang="en-US" dirty="0"/>
              <a:t>."  This Greek word at John 18:20 it has Strong's Greek number 3842.  (Strong's list is the standard, scholarly reference list of Hebrew and Greek words from the </a:t>
            </a:r>
            <a:r>
              <a:rPr lang="en-US" dirty="0" smtClean="0"/>
              <a:t>Bible</a:t>
            </a:r>
            <a:r>
              <a:rPr lang="en-US" dirty="0"/>
              <a:t>.)  </a:t>
            </a:r>
            <a:endParaRPr lang="en-US" dirty="0" smtClean="0"/>
          </a:p>
          <a:p>
            <a:r>
              <a:rPr lang="en-US" dirty="0" smtClean="0"/>
              <a:t>This </a:t>
            </a:r>
            <a:r>
              <a:rPr lang="en-US" dirty="0"/>
              <a:t>word is a combination of “pas,” meaning “all” or “every,” and “</a:t>
            </a:r>
            <a:r>
              <a:rPr lang="en-US" dirty="0" err="1"/>
              <a:t>hoteh</a:t>
            </a:r>
            <a:r>
              <a:rPr lang="en-US" dirty="0"/>
              <a:t>,” meaning “when” or “while</a:t>
            </a:r>
            <a:r>
              <a:rPr lang="en-US" dirty="0" smtClean="0"/>
              <a:t>.”</a:t>
            </a:r>
          </a:p>
          <a:p>
            <a:r>
              <a:rPr lang="en-US" dirty="0" smtClean="0"/>
              <a:t>Here </a:t>
            </a:r>
            <a:r>
              <a:rPr lang="en-US" dirty="0"/>
              <a:t>is what Strong's Greek dictionary says that this word, #3842, means in Greek:</a:t>
            </a:r>
            <a:br>
              <a:rPr lang="en-US" dirty="0"/>
            </a:br>
            <a:r>
              <a:rPr lang="en-US" i="1" dirty="0"/>
              <a:t>Definition:  </a:t>
            </a:r>
            <a:r>
              <a:rPr lang="en-US" dirty="0"/>
              <a:t>1) at all times, always, ever.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Preached Other Places Too</a:t>
            </a:r>
            <a:endParaRPr lang="en-US" dirty="0"/>
          </a:p>
        </p:txBody>
      </p:sp>
      <p:sp>
        <p:nvSpPr>
          <p:cNvPr id="3" name="Content Placeholder 2"/>
          <p:cNvSpPr>
            <a:spLocks noGrp="1"/>
          </p:cNvSpPr>
          <p:nvPr>
            <p:ph idx="1"/>
          </p:nvPr>
        </p:nvSpPr>
        <p:spPr>
          <a:xfrm>
            <a:off x="457200" y="1447800"/>
            <a:ext cx="8229600" cy="5105400"/>
          </a:xfrm>
        </p:spPr>
        <p:txBody>
          <a:bodyPr>
            <a:normAutofit fontScale="47500" lnSpcReduction="20000"/>
          </a:bodyPr>
          <a:lstStyle/>
          <a:p>
            <a:pPr>
              <a:buNone/>
            </a:pPr>
            <a:r>
              <a:rPr lang="en-US" sz="3800" dirty="0" smtClean="0"/>
              <a:t>On a mountainside:</a:t>
            </a:r>
          </a:p>
          <a:p>
            <a:pPr>
              <a:buNone/>
            </a:pPr>
            <a:r>
              <a:rPr lang="en-US" sz="3800" dirty="0" smtClean="0"/>
              <a:t>Matthew 5:1-2: Now </a:t>
            </a:r>
            <a:r>
              <a:rPr lang="en-US" sz="3800" dirty="0"/>
              <a:t>when he saw the crowds, he went up on a mountainside and sat down. His disciples came to him, and he began to teach them, saying</a:t>
            </a:r>
            <a:r>
              <a:rPr lang="en-US" sz="3800" dirty="0" smtClean="0"/>
              <a:t>…</a:t>
            </a:r>
            <a:endParaRPr lang="en-US" sz="3800" dirty="0"/>
          </a:p>
          <a:p>
            <a:endParaRPr lang="en-US" sz="3800" dirty="0" smtClean="0"/>
          </a:p>
          <a:p>
            <a:pPr>
              <a:buNone/>
            </a:pPr>
            <a:r>
              <a:rPr lang="en-US" sz="3800" dirty="0" smtClean="0"/>
              <a:t>On </a:t>
            </a:r>
            <a:r>
              <a:rPr lang="en-US" sz="3800" dirty="0"/>
              <a:t>a boat (Matthew 13:1-35)</a:t>
            </a:r>
          </a:p>
          <a:p>
            <a:pPr>
              <a:buNone/>
            </a:pPr>
            <a:r>
              <a:rPr lang="en-US" sz="3800" dirty="0"/>
              <a:t>Matthew </a:t>
            </a:r>
            <a:r>
              <a:rPr lang="en-US" sz="3800" dirty="0" smtClean="0"/>
              <a:t>13:1-3: That </a:t>
            </a:r>
            <a:r>
              <a:rPr lang="en-US" sz="3800" dirty="0"/>
              <a:t>same day Jesus went out of the house and sat by the lake. Such large crowds gathered around him that he got into a boat and sat in it, while all the people stood on the shore. Then he told them many things in parables, </a:t>
            </a:r>
            <a:r>
              <a:rPr lang="en-US" sz="3800" dirty="0" smtClean="0"/>
              <a:t>saying…</a:t>
            </a:r>
            <a:endParaRPr lang="en-US" sz="3800" dirty="0"/>
          </a:p>
          <a:p>
            <a:pPr>
              <a:buNone/>
            </a:pPr>
            <a:endParaRPr lang="en-US" sz="3800" dirty="0"/>
          </a:p>
          <a:p>
            <a:pPr>
              <a:buNone/>
            </a:pPr>
            <a:r>
              <a:rPr lang="en-US" sz="3800" dirty="0"/>
              <a:t>On a </a:t>
            </a:r>
            <a:r>
              <a:rPr lang="en-US" sz="3800" dirty="0" smtClean="0"/>
              <a:t>plain:</a:t>
            </a:r>
          </a:p>
          <a:p>
            <a:pPr>
              <a:buNone/>
            </a:pPr>
            <a:r>
              <a:rPr lang="en-US" sz="3800" dirty="0" smtClean="0"/>
              <a:t>Luke 6:17-18: He </a:t>
            </a:r>
            <a:r>
              <a:rPr lang="en-US" sz="3800" dirty="0"/>
              <a:t>went down with them and stood on a level place. A large crowd of his disciples was there and a great number of people from all over Judea, from Jerusalem, and from the coast of </a:t>
            </a:r>
            <a:r>
              <a:rPr lang="en-US" sz="3800" dirty="0" err="1"/>
              <a:t>Tyre</a:t>
            </a:r>
            <a:r>
              <a:rPr lang="en-US" sz="3800" dirty="0"/>
              <a:t> and Sidon, who had come to hear him and to be healed of their diseases. </a:t>
            </a:r>
          </a:p>
          <a:p>
            <a:pPr>
              <a:buNone/>
            </a:pPr>
            <a:endParaRPr lang="en-US" sz="3800" dirty="0"/>
          </a:p>
          <a:p>
            <a:pPr>
              <a:buNone/>
            </a:pPr>
            <a:r>
              <a:rPr lang="en-US" sz="3800" dirty="0"/>
              <a:t>And in houses </a:t>
            </a:r>
            <a:r>
              <a:rPr lang="en-US" sz="3800" dirty="0" smtClean="0"/>
              <a:t>too:</a:t>
            </a:r>
          </a:p>
          <a:p>
            <a:pPr>
              <a:buNone/>
            </a:pPr>
            <a:r>
              <a:rPr lang="en-US" sz="3800" dirty="0" smtClean="0"/>
              <a:t>Luke </a:t>
            </a:r>
            <a:r>
              <a:rPr lang="en-US" sz="3800" dirty="0"/>
              <a:t>5:18-19</a:t>
            </a:r>
            <a:r>
              <a:rPr lang="en-US" sz="3800" dirty="0" smtClean="0"/>
              <a:t>): Some </a:t>
            </a:r>
            <a:r>
              <a:rPr lang="en-US" sz="3800" dirty="0"/>
              <a:t>men came carrying a paralytic on a mat and tried to take him into the house to lay him before Jesus. When they could not find a way to do this because of the crowd, they went up on the roof and lowered him on his mat through the tiles into the middle of the crowd, right in front of Jesus.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868362"/>
          </a:xfrm>
        </p:spPr>
        <p:txBody>
          <a:bodyPr>
            <a:noAutofit/>
          </a:bodyPr>
          <a:lstStyle/>
          <a:p>
            <a:r>
              <a:rPr lang="en-US" sz="3200" dirty="0" smtClean="0"/>
              <a:t>Jesus </a:t>
            </a:r>
            <a:r>
              <a:rPr lang="en-US" sz="3200" dirty="0"/>
              <a:t>claimed, “In secret I have said nothing.”</a:t>
            </a: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pPr>
              <a:buNone/>
            </a:pPr>
            <a:r>
              <a:rPr lang="en-US" dirty="0"/>
              <a:t>Mark </a:t>
            </a:r>
            <a:r>
              <a:rPr lang="en-US" dirty="0" smtClean="0"/>
              <a:t>4:2-12:  He </a:t>
            </a:r>
            <a:r>
              <a:rPr lang="en-US" dirty="0"/>
              <a:t>taught them many things by parables, and in his teaching said: </a:t>
            </a:r>
            <a:r>
              <a:rPr lang="en-US" dirty="0" smtClean="0"/>
              <a:t>"Listen</a:t>
            </a:r>
            <a:r>
              <a:rPr lang="en-US" dirty="0"/>
              <a:t>! A farmer went out to sow his seed. </a:t>
            </a:r>
            <a:r>
              <a:rPr lang="en-US" dirty="0" smtClean="0"/>
              <a:t>As </a:t>
            </a:r>
            <a:r>
              <a:rPr lang="en-US" dirty="0"/>
              <a:t>he was scattering the seed, some fell along the path, and the birds came </a:t>
            </a:r>
            <a:br>
              <a:rPr lang="en-US" dirty="0"/>
            </a:br>
            <a:r>
              <a:rPr lang="en-US" dirty="0"/>
              <a:t>and ate it up. </a:t>
            </a:r>
            <a:r>
              <a:rPr lang="en-US" dirty="0" smtClean="0"/>
              <a:t> Some </a:t>
            </a:r>
            <a:r>
              <a:rPr lang="en-US" dirty="0"/>
              <a:t>fell on rocky places, where it did not have much soil. It sprang up quickly, because the soil was shallow. </a:t>
            </a:r>
            <a:r>
              <a:rPr lang="en-US" dirty="0" smtClean="0"/>
              <a:t>But </a:t>
            </a:r>
            <a:r>
              <a:rPr lang="en-US" dirty="0"/>
              <a:t>when the sun came up, the plants were scorched, and they withered because they had no root. </a:t>
            </a:r>
            <a:r>
              <a:rPr lang="en-US" dirty="0" smtClean="0"/>
              <a:t>Other </a:t>
            </a:r>
            <a:r>
              <a:rPr lang="en-US" dirty="0"/>
              <a:t>seed fell among thorns, which grew up and choked the plants, so that they did not bear grain. </a:t>
            </a:r>
            <a:r>
              <a:rPr lang="en-US" dirty="0" smtClean="0"/>
              <a:t>Still </a:t>
            </a:r>
            <a:r>
              <a:rPr lang="en-US" dirty="0"/>
              <a:t>other seed fell on good soil. It came up, grew and produced a crop, multiplying thirty, sixty, or even a hundred times." </a:t>
            </a:r>
            <a:r>
              <a:rPr lang="en-US" dirty="0" smtClean="0"/>
              <a:t>Then </a:t>
            </a:r>
            <a:r>
              <a:rPr lang="en-US" dirty="0"/>
              <a:t>Jesus said, "He who has ears to hear, let him hear</a:t>
            </a:r>
            <a:r>
              <a:rPr lang="en-US" dirty="0" smtClean="0"/>
              <a:t>.</a:t>
            </a:r>
            <a:r>
              <a:rPr lang="en-US" dirty="0"/>
              <a:t/>
            </a:r>
            <a:br>
              <a:rPr lang="en-US" dirty="0"/>
            </a:br>
            <a:endParaRPr lang="en-US" dirty="0" smtClean="0"/>
          </a:p>
          <a:p>
            <a:pPr marL="1588" indent="-1588">
              <a:buNone/>
            </a:pPr>
            <a:r>
              <a:rPr lang="en-US" sz="3800" dirty="0"/>
              <a:t>	</a:t>
            </a:r>
            <a:r>
              <a:rPr lang="en-US" sz="3800" dirty="0" smtClean="0"/>
              <a:t>“</a:t>
            </a:r>
            <a:r>
              <a:rPr lang="en-US" sz="4200" dirty="0" smtClean="0"/>
              <a:t>When </a:t>
            </a:r>
            <a:r>
              <a:rPr lang="en-US" sz="4200" dirty="0" smtClean="0"/>
              <a:t>he was alone, the Twelve and the others around him asked him about the parables. He told them, "</a:t>
            </a:r>
            <a:r>
              <a:rPr lang="en-US" sz="4200" b="1" dirty="0" smtClean="0"/>
              <a:t>The secret of the kingdom of God has been given to you. </a:t>
            </a:r>
            <a:r>
              <a:rPr lang="en-US" sz="4200" dirty="0" smtClean="0"/>
              <a:t>But to those on the outside everything is said in parables so that,</a:t>
            </a:r>
            <a:r>
              <a:rPr lang="en-US" sz="4200" i="1" dirty="0" smtClean="0"/>
              <a:t> "`they may be ever seeing but never perceiving, and ever hearing but never understanding; otherwise they might turn and be forgiven!'“ </a:t>
            </a:r>
            <a:r>
              <a:rPr lang="en-US" sz="4200" dirty="0" smtClean="0"/>
              <a:t>	[Here Jesus quotes parts of Isaiah 6:9-10]</a:t>
            </a:r>
            <a:endParaRPr lang="en-US" sz="4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Another Occasion</a:t>
            </a:r>
            <a:endParaRPr lang="en-US" dirty="0"/>
          </a:p>
        </p:txBody>
      </p:sp>
      <p:sp>
        <p:nvSpPr>
          <p:cNvPr id="3" name="Content Placeholder 2"/>
          <p:cNvSpPr>
            <a:spLocks noGrp="1"/>
          </p:cNvSpPr>
          <p:nvPr>
            <p:ph idx="1"/>
          </p:nvPr>
        </p:nvSpPr>
        <p:spPr>
          <a:xfrm>
            <a:off x="457200" y="1143000"/>
            <a:ext cx="8229600" cy="4525963"/>
          </a:xfrm>
        </p:spPr>
        <p:txBody>
          <a:bodyPr>
            <a:normAutofit fontScale="70000" lnSpcReduction="20000"/>
          </a:bodyPr>
          <a:lstStyle/>
          <a:p>
            <a:r>
              <a:rPr lang="en-US" dirty="0"/>
              <a:t>Matthew 13:34-52: </a:t>
            </a:r>
            <a:br>
              <a:rPr lang="en-US" dirty="0"/>
            </a:br>
            <a:r>
              <a:rPr lang="en-US" dirty="0"/>
              <a:t>34 Jesus spoke all these things to the crowd in parables; </a:t>
            </a:r>
            <a:r>
              <a:rPr lang="en-US" b="1" dirty="0"/>
              <a:t>he did not say anything to them without using a parable. </a:t>
            </a:r>
            <a:r>
              <a:rPr lang="en-US" dirty="0"/>
              <a:t/>
            </a:r>
            <a:br>
              <a:rPr lang="en-US" dirty="0"/>
            </a:br>
            <a:r>
              <a:rPr lang="en-US" dirty="0"/>
              <a:t>35 So was fulfilled what was spoken through the prophet: "I will open my mouth in parables, I will utter things hidden since the creation of the world."[Psalm 78:2] </a:t>
            </a:r>
            <a:br>
              <a:rPr lang="en-US" dirty="0"/>
            </a:br>
            <a:r>
              <a:rPr lang="en-US" dirty="0"/>
              <a:t>36 </a:t>
            </a:r>
            <a:r>
              <a:rPr lang="en-US" b="1" dirty="0"/>
              <a:t>Then he left the crowd and went into the house. </a:t>
            </a:r>
            <a:r>
              <a:rPr lang="en-US" dirty="0"/>
              <a:t>His disciples came to him and said, "</a:t>
            </a:r>
            <a:r>
              <a:rPr lang="en-US" b="1" dirty="0"/>
              <a:t>Explain to us the parable </a:t>
            </a:r>
            <a:r>
              <a:rPr lang="en-US" dirty="0"/>
              <a:t>of the weeds in the field." </a:t>
            </a:r>
            <a:br>
              <a:rPr lang="en-US" dirty="0"/>
            </a:br>
            <a:r>
              <a:rPr lang="en-US" dirty="0"/>
              <a:t>37 He answered, "The one who sowed the good seed is the Son of Man. </a:t>
            </a:r>
            <a:br>
              <a:rPr lang="en-US" dirty="0"/>
            </a:br>
            <a:r>
              <a:rPr lang="en-US" dirty="0"/>
              <a:t>38 The field is the world, and the good seed stands for the sons of the kingdom. The weeds are the sons of the evil </a:t>
            </a:r>
            <a:r>
              <a:rPr lang="en-US" dirty="0" smtClean="0"/>
              <a:t>one… </a:t>
            </a:r>
            <a:r>
              <a:rPr lang="en-US" dirty="0"/>
              <a:t/>
            </a:r>
            <a:br>
              <a:rPr lang="en-US" dirty="0"/>
            </a:br>
            <a:r>
              <a:rPr lang="en-US" dirty="0"/>
              <a:t/>
            </a:r>
            <a:br>
              <a:rPr lang="en-US" dirty="0"/>
            </a:br>
            <a:r>
              <a:rPr lang="en-US" dirty="0"/>
              <a:t>51 </a:t>
            </a:r>
            <a:r>
              <a:rPr lang="en-US" b="1" dirty="0"/>
              <a:t>"Have you understood all these things?" Jesus asked. "Yes," they replied. </a:t>
            </a:r>
          </a:p>
        </p:txBody>
      </p:sp>
      <p:sp>
        <p:nvSpPr>
          <p:cNvPr id="5" name="Rectangle 4"/>
          <p:cNvSpPr/>
          <p:nvPr/>
        </p:nvSpPr>
        <p:spPr>
          <a:xfrm>
            <a:off x="2590800" y="6085820"/>
            <a:ext cx="4309898" cy="523220"/>
          </a:xfrm>
          <a:prstGeom prst="rect">
            <a:avLst/>
          </a:prstGeom>
        </p:spPr>
        <p:txBody>
          <a:bodyPr wrap="none">
            <a:spAutoFit/>
          </a:bodyPr>
          <a:lstStyle/>
          <a:p>
            <a:r>
              <a:rPr lang="en-US" sz="2800" dirty="0" smtClean="0"/>
              <a:t>So Jesus </a:t>
            </a:r>
            <a:r>
              <a:rPr lang="en-US" sz="2800" u="sng" dirty="0"/>
              <a:t>did</a:t>
            </a:r>
            <a:r>
              <a:rPr lang="en-US" sz="2800" dirty="0"/>
              <a:t> teach in secret.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Jesus is Depicted as Lying</a:t>
            </a:r>
            <a:endParaRPr lang="en-US" dirty="0"/>
          </a:p>
        </p:txBody>
      </p:sp>
      <p:sp>
        <p:nvSpPr>
          <p:cNvPr id="4" name="Content Placeholder 3"/>
          <p:cNvSpPr txBox="1">
            <a:spLocks noGrp="1"/>
          </p:cNvSpPr>
          <p:nvPr>
            <p:ph idx="1"/>
          </p:nvPr>
        </p:nvSpPr>
        <p:spPr>
          <a:xfrm>
            <a:off x="228600" y="1371600"/>
            <a:ext cx="8610600" cy="5139869"/>
          </a:xfrm>
          <a:prstGeom prst="rect">
            <a:avLst/>
          </a:prstGeom>
          <a:noFill/>
        </p:spPr>
        <p:txBody>
          <a:bodyPr wrap="square" rtlCol="0">
            <a:spAutoFit/>
          </a:bodyPr>
          <a:lstStyle/>
          <a:p>
            <a:pPr lvl="0"/>
            <a:r>
              <a:rPr lang="en-US" dirty="0" smtClean="0"/>
              <a:t>So Jesus lied that he:</a:t>
            </a:r>
          </a:p>
          <a:p>
            <a:pPr marL="971550" lvl="1" indent="-514350">
              <a:buFont typeface="+mj-lt"/>
              <a:buAutoNum type="arabicPeriod"/>
            </a:pPr>
            <a:r>
              <a:rPr lang="en-US" dirty="0" smtClean="0"/>
              <a:t>always </a:t>
            </a:r>
            <a:r>
              <a:rPr lang="en-US" dirty="0"/>
              <a:t>taught in the synagogues and in the temple, and </a:t>
            </a:r>
          </a:p>
          <a:p>
            <a:pPr marL="971550" lvl="1" indent="-514350">
              <a:buFont typeface="+mj-lt"/>
              <a:buAutoNum type="arabicPeriod"/>
            </a:pPr>
            <a:r>
              <a:rPr lang="en-US" dirty="0" smtClean="0"/>
              <a:t>shared </a:t>
            </a:r>
            <a:r>
              <a:rPr lang="en-US" dirty="0"/>
              <a:t>all of his teachings with his public </a:t>
            </a:r>
            <a:r>
              <a:rPr lang="en-US" dirty="0" smtClean="0"/>
              <a:t>audiences.</a:t>
            </a:r>
          </a:p>
          <a:p>
            <a:pPr marL="514350" indent="-457200"/>
            <a:r>
              <a:rPr lang="en-US" dirty="0" smtClean="0"/>
              <a:t>New Testament scholars will explain this as the collision of two different and incompatible traditions about Jesus.</a:t>
            </a:r>
          </a:p>
          <a:p>
            <a:pPr marL="514350" indent="-457200"/>
            <a:r>
              <a:rPr lang="en-US" dirty="0" smtClean="0"/>
              <a:t>But Biblical </a:t>
            </a:r>
            <a:r>
              <a:rPr lang="en-US" dirty="0" err="1" smtClean="0"/>
              <a:t>inerrantists</a:t>
            </a:r>
            <a:r>
              <a:rPr lang="en-US" dirty="0" smtClean="0"/>
              <a:t> are stuck with the clear depiction of Jesus lying to the high priest.</a:t>
            </a:r>
            <a:endParaRPr lang="en-US" dirty="0"/>
          </a:p>
        </p:txBody>
      </p:sp>
    </p:spTree>
    <p:extLst>
      <p:ext uri="{BB962C8B-B14F-4D97-AF65-F5344CB8AC3E}">
        <p14:creationId xmlns:p14="http://schemas.microsoft.com/office/powerpoint/2010/main" val="1817728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2968</Words>
  <Application>Microsoft Office PowerPoint</Application>
  <PresentationFormat>On-screen Show (4:3)</PresentationFormat>
  <Paragraphs>234</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Bible Contradictions</vt:lpstr>
      <vt:lpstr>Ten Contradictions</vt:lpstr>
      <vt:lpstr>1. Jesus Lied to the High Priest</vt:lpstr>
      <vt:lpstr>Two Claims</vt:lpstr>
      <vt:lpstr>Always?</vt:lpstr>
      <vt:lpstr>Preached Other Places Too</vt:lpstr>
      <vt:lpstr>Jesus claimed, “In secret I have said nothing.”</vt:lpstr>
      <vt:lpstr>Another Occasion</vt:lpstr>
      <vt:lpstr>So Jesus is Depicted as Lying</vt:lpstr>
      <vt:lpstr>A Contradiction</vt:lpstr>
      <vt:lpstr>PowerPoint Presentation</vt:lpstr>
      <vt:lpstr>St. Paul Disagrees</vt:lpstr>
      <vt:lpstr>Faith Alone is Enough</vt:lpstr>
      <vt:lpstr>Faith Alone is Not Enough</vt:lpstr>
      <vt:lpstr>What About Women?</vt:lpstr>
      <vt:lpstr>3. Can You Divorce and Remarry?</vt:lpstr>
      <vt:lpstr>Yes, You Can Divorce</vt:lpstr>
      <vt:lpstr>Yet Another View</vt:lpstr>
      <vt:lpstr>Old Testament on Divorce</vt:lpstr>
      <vt:lpstr>4. God Can’t Count Sons</vt:lpstr>
      <vt:lpstr>“Your Only Son”?</vt:lpstr>
      <vt:lpstr>But wait a second…</vt:lpstr>
      <vt:lpstr>5. The Mary Magdalene Problem</vt:lpstr>
      <vt:lpstr>Two Incompatible Versions</vt:lpstr>
      <vt:lpstr>I Met the Resurrected Jesus!  But His Body Has Been Stolen!??</vt:lpstr>
      <vt:lpstr>The Easter Challenge:  $1,000 REWARD!</vt:lpstr>
      <vt:lpstr>6. Will God Always Be There for You?</vt:lpstr>
      <vt:lpstr>Never Means Never. Right?</vt:lpstr>
      <vt:lpstr>Except Sometimes People Are Forsaken</vt:lpstr>
      <vt:lpstr>7. The Josiah Problem</vt:lpstr>
      <vt:lpstr>Very Pious</vt:lpstr>
      <vt:lpstr>They Never Failed to Follow the Lord</vt:lpstr>
      <vt:lpstr>God Promises</vt:lpstr>
      <vt:lpstr>But…</vt:lpstr>
      <vt:lpstr>Just for Completeness</vt:lpstr>
      <vt:lpstr>8. David and the Showbread</vt:lpstr>
      <vt:lpstr>David Gave Bread to His Companions? Let’s Look at the Story</vt:lpstr>
      <vt:lpstr>David Lies</vt:lpstr>
      <vt:lpstr>The Lie Worked. But It’s a Lie.</vt:lpstr>
      <vt:lpstr>9. Jesus’ First Conversions</vt:lpstr>
      <vt:lpstr>But Another Version of the Story</vt:lpstr>
      <vt:lpstr>And Two Chapters Later:</vt:lpstr>
      <vt:lpstr>A Clear Contradiction</vt:lpstr>
      <vt:lpstr>10. Was Jesus God?</vt:lpstr>
      <vt:lpstr>However…</vt:lpstr>
      <vt:lpstr>Not the Same</vt:lpstr>
      <vt:lpstr>How Can God Have a God?</vt:lpstr>
      <vt:lpstr>Ten Contradictions</vt:lpstr>
    </vt:vector>
  </TitlesOfParts>
  <Company>Fayetteville Public Library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Contradictions</dc:title>
  <dc:creator>OPAC</dc:creator>
  <cp:lastModifiedBy>NWACC</cp:lastModifiedBy>
  <cp:revision>19</cp:revision>
  <dcterms:created xsi:type="dcterms:W3CDTF">2013-11-30T18:23:08Z</dcterms:created>
  <dcterms:modified xsi:type="dcterms:W3CDTF">2013-12-03T00:19:16Z</dcterms:modified>
</cp:coreProperties>
</file>